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00FFFF"/>
    <a:srgbClr val="9966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2948-B07C-F0DB-C4B5-E6158D088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6D330-9420-1156-BF89-21E5867B5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A499D-B544-3442-EF3F-3335E4B8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C788C-2362-82FA-219B-1BA0F137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C3C30-7786-9B6C-EADE-1CC49C37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476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9C64-95F0-4BC9-6195-3F4C79C5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0CAC2-9F8B-090B-89D7-8970109F1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5BF15-0078-5C44-9647-A8658D5F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8C17-4535-B809-D007-F3293E88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C7AF1-77AD-7EC1-8D5F-E8174D10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06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9D641A-3526-E00D-C858-9CD111C9C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F6800-CA48-2FBC-342F-078E9FAC1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FDC5F-80F3-E2CD-3714-E980A4F1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86C48-5C0F-6BFA-2755-A7B1641A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56DB6-9FBA-F242-5D53-507A3FFB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0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53EF-4075-9A18-C9C0-7C2351E9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3D1C6-3332-0F1C-C030-7D4AC00B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5ABE9-8BE2-5165-A92A-8A655A4A6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A6915-DC92-68F0-898B-C86333A11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8E3A-08E3-62F5-28D9-31359245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82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F279-1965-0ECB-09EA-78959E7F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4590-A4C3-AB35-8D97-9B56A1A9A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BBB81-EB1D-FDA8-97C9-3F3C1EB2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64DED-B152-4D09-0CD8-2A095462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9FC7B-3ED1-CE21-A62A-8F68448A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99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395E-6F27-E5E6-8E24-CFE85D75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E254-13BB-96EA-A5FE-79C6B15DA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27F2B-910E-28A6-A5FB-3BCF5C1ED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E551A-375B-2877-0DDD-337710C5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4FAD9-7ADC-133D-D4A0-1CC6C9DA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E19C1-A6DE-7A04-9BE4-A14DDDEA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47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F05E-7FCA-995F-F4C9-82951343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C96D4-72A1-F38F-CC3A-C829594C3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6F90F-1B7B-A1F4-1834-C24F9BD62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33622-64DD-D9F7-4FFA-74946626C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43D2D-FA94-E9CC-39B9-28E3F2680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671D0F-7667-49A8-5E93-8E130A15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55536E-CB46-CB3F-FCE1-207BC615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7EC34-F062-BCD2-DBF6-3C3695FD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81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3F0B-5AD4-DE11-1491-52245CE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ADBD4-7E4C-FD40-1EE0-6C9D20A6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7217A-20B3-F49A-DF71-D908A375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916FE-A264-157F-5EA4-C9FBC543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87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134B65-CE26-3A59-39D0-00391AF8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AEE73E-765C-6DDD-A1ED-6C1EF2081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25292-8016-8F91-DFBE-8083793C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41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0D2A-0D1F-7E24-4B54-F912F73C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F509A-E62C-12E2-93BA-BC90E47EE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92B5D-F4FC-66F0-26AA-DBC387DA6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30B6F-839F-55F7-AD2A-9D67DCD7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E9E7-3F86-4DD0-2022-BDF1FB2A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916BC-6032-F31F-A7A6-34DD1F34A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97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AEB4-5CB1-98C3-BCE5-88CF2496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4BFB77-689C-4481-E8C8-65AA15326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09A69-9A93-6A28-6B22-4CAAA4D6C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3F85E-FB6A-251D-6A2B-68ECFEEF5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20112-DC9A-1192-C03E-90E5CC7CC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2D31-4CA3-F81E-9BC6-6D2B73E9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61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45138-FCAC-01AC-D64D-3B7602F7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B0F6B-5F97-E3EB-7540-273752203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27735-3CB1-7480-52C1-EBBF1A72A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8B4F2-EE4A-4D3D-8615-53C68D996D33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D766B-69F8-7641-6A14-82878602F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3BF4-E540-B22F-B1A7-64C8C1715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3103D-1E05-4743-9E8E-39E029D06B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50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code/justuser/mnist-with-pytorch-fully-connected-network/notebook" TargetMode="External"/><Relationship Id="rId4" Type="http://schemas.openxmlformats.org/officeDocument/2006/relationships/hyperlink" Target="https://www.kaggle.com/datasets/oddrationale/mnist-in-cs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kovmodel.github.io/mdshare/pentapeptide/#peptid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7F592A-3E2D-B071-1CE1-3503C010AD3A}"/>
              </a:ext>
            </a:extLst>
          </p:cNvPr>
          <p:cNvSpPr/>
          <p:nvPr/>
        </p:nvSpPr>
        <p:spPr>
          <a:xfrm>
            <a:off x="76199" y="1574799"/>
            <a:ext cx="12039601" cy="296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2800" b="1" dirty="0">
                <a:solidFill>
                  <a:schemeClr val="tx1"/>
                </a:solidFill>
                <a:latin typeface="Book Antiqua" panose="02040602050305030304" pitchFamily="18" charset="0"/>
                <a:ea typeface="PMingLiU-ExtB" panose="02020500000000000000" pitchFamily="18" charset="-120"/>
              </a:rPr>
              <a:t>Predicting Higher-Dimensional Geometric Features From Lower-Dimensional Representation Using Deep Neural Networks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11450-AD73-39B0-2926-88A64335FAC5}"/>
              </a:ext>
            </a:extLst>
          </p:cNvPr>
          <p:cNvSpPr/>
          <p:nvPr/>
        </p:nvSpPr>
        <p:spPr>
          <a:xfrm>
            <a:off x="2624666" y="3996267"/>
            <a:ext cx="6045200" cy="27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Book Antiqua" panose="02040602050305030304" pitchFamily="18" charset="0"/>
              </a:rPr>
              <a:t>Sayan Patra</a:t>
            </a:r>
          </a:p>
          <a:p>
            <a:pPr algn="ctr"/>
            <a:endParaRPr lang="en-IN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IN" sz="2400" b="1" dirty="0">
                <a:solidFill>
                  <a:schemeClr val="tx1"/>
                </a:solidFill>
                <a:latin typeface="Book Antiqua" panose="02040602050305030304" pitchFamily="18" charset="0"/>
              </a:rPr>
              <a:t>Mentor –  Hassan Nadeem</a:t>
            </a:r>
          </a:p>
          <a:p>
            <a:pPr algn="ctr"/>
            <a:endParaRPr lang="en-IN" sz="20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IN" sz="2400" b="1" dirty="0">
                <a:solidFill>
                  <a:schemeClr val="tx1"/>
                </a:solidFill>
                <a:latin typeface="Book Antiqua" panose="02040602050305030304" pitchFamily="18" charset="0"/>
              </a:rPr>
              <a:t>Advisor – Dr. Diwakar Shukla</a:t>
            </a:r>
          </a:p>
          <a:p>
            <a:pPr algn="ctr"/>
            <a:endParaRPr lang="en-IN" sz="20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IN" sz="2400" b="1" dirty="0">
                <a:solidFill>
                  <a:schemeClr val="tx1"/>
                </a:solidFill>
                <a:latin typeface="Book Antiqua" panose="02040602050305030304" pitchFamily="18" charset="0"/>
              </a:rPr>
              <a:t>01/06/2024 – 31/07/2024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6A2AD-A3CE-97EE-24C2-830EC416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53" y="611839"/>
            <a:ext cx="4237827" cy="1132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747A8-9792-127E-75EC-028EF41F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1" y="211303"/>
            <a:ext cx="1282960" cy="1822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DFFA4-3ED5-C12A-F7B5-63CED8FC1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33" y="22548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E1A2930-DE4C-A494-5B0F-60B6984B30B2}"/>
              </a:ext>
            </a:extLst>
          </p:cNvPr>
          <p:cNvSpPr/>
          <p:nvPr/>
        </p:nvSpPr>
        <p:spPr>
          <a:xfrm>
            <a:off x="3851148" y="45720"/>
            <a:ext cx="4489704" cy="48463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Neural Network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234AAB-891A-3133-B128-87FBDF196664}"/>
              </a:ext>
            </a:extLst>
          </p:cNvPr>
          <p:cNvSpPr/>
          <p:nvPr/>
        </p:nvSpPr>
        <p:spPr>
          <a:xfrm>
            <a:off x="2671572" y="792784"/>
            <a:ext cx="2549652" cy="2815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DDA328-E905-E285-A08A-608B74F2C7AB}"/>
              </a:ext>
            </a:extLst>
          </p:cNvPr>
          <p:cNvSpPr/>
          <p:nvPr/>
        </p:nvSpPr>
        <p:spPr>
          <a:xfrm>
            <a:off x="2671572" y="1586472"/>
            <a:ext cx="2549652" cy="2815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Hidden Layer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B3C506-73B9-F2F4-C83F-FB53837E3543}"/>
              </a:ext>
            </a:extLst>
          </p:cNvPr>
          <p:cNvSpPr/>
          <p:nvPr/>
        </p:nvSpPr>
        <p:spPr>
          <a:xfrm>
            <a:off x="2671572" y="3056226"/>
            <a:ext cx="2549652" cy="2956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Hidden Layer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1DE03F-8415-CFF1-FFE9-AEDA468DA119}"/>
              </a:ext>
            </a:extLst>
          </p:cNvPr>
          <p:cNvSpPr/>
          <p:nvPr/>
        </p:nvSpPr>
        <p:spPr>
          <a:xfrm>
            <a:off x="2671572" y="4544986"/>
            <a:ext cx="2549652" cy="3133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Hidden Layer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9F9DE0-CE25-F9FD-44D2-A877B67EAEAB}"/>
              </a:ext>
            </a:extLst>
          </p:cNvPr>
          <p:cNvSpPr/>
          <p:nvPr/>
        </p:nvSpPr>
        <p:spPr>
          <a:xfrm>
            <a:off x="2671572" y="5874943"/>
            <a:ext cx="2549652" cy="2263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20CF55-19DC-AAD9-2C05-55C081B02110}"/>
              </a:ext>
            </a:extLst>
          </p:cNvPr>
          <p:cNvSpPr/>
          <p:nvPr/>
        </p:nvSpPr>
        <p:spPr>
          <a:xfrm>
            <a:off x="2671572" y="4987708"/>
            <a:ext cx="2549652" cy="2956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activation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B2CC9F-1C43-8869-752A-3094AE4130B7}"/>
              </a:ext>
            </a:extLst>
          </p:cNvPr>
          <p:cNvSpPr/>
          <p:nvPr/>
        </p:nvSpPr>
        <p:spPr>
          <a:xfrm>
            <a:off x="2671572" y="1954324"/>
            <a:ext cx="2549652" cy="2956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 activation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46CEF74-D7E1-BBE9-468A-6421C9B7FA7C}"/>
              </a:ext>
            </a:extLst>
          </p:cNvPr>
          <p:cNvSpPr/>
          <p:nvPr/>
        </p:nvSpPr>
        <p:spPr>
          <a:xfrm>
            <a:off x="2671572" y="2336277"/>
            <a:ext cx="2549652" cy="2956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E52FC00-41E7-BCD2-D3A2-063489096AF1}"/>
              </a:ext>
            </a:extLst>
          </p:cNvPr>
          <p:cNvSpPr/>
          <p:nvPr/>
        </p:nvSpPr>
        <p:spPr>
          <a:xfrm>
            <a:off x="2671572" y="3429000"/>
            <a:ext cx="2549652" cy="2638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 activation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70465C-9E9F-D202-FE05-093139CA579B}"/>
              </a:ext>
            </a:extLst>
          </p:cNvPr>
          <p:cNvSpPr/>
          <p:nvPr/>
        </p:nvSpPr>
        <p:spPr>
          <a:xfrm>
            <a:off x="2671572" y="3779140"/>
            <a:ext cx="2549652" cy="3133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4159E1-32BD-3DD4-2B99-76E314EEBFDD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946398" y="1074341"/>
            <a:ext cx="0" cy="51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F3F9F8-75C8-7888-8E4A-6F302AD5DE72}"/>
              </a:ext>
            </a:extLst>
          </p:cNvPr>
          <p:cNvCxnSpPr>
            <a:stCxn id="7" idx="2"/>
            <a:endCxn id="14" idx="0"/>
          </p:cNvCxnSpPr>
          <p:nvPr/>
        </p:nvCxnSpPr>
        <p:spPr>
          <a:xfrm>
            <a:off x="3946398" y="1868029"/>
            <a:ext cx="0" cy="8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F20FBC-CFAA-4A62-7E1D-46D7F396FFC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3946398" y="2249982"/>
            <a:ext cx="0" cy="8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49A5B1-3F65-3785-68A8-0DF056D3DED8}"/>
              </a:ext>
            </a:extLst>
          </p:cNvPr>
          <p:cNvCxnSpPr>
            <a:stCxn id="15" idx="2"/>
            <a:endCxn id="9" idx="0"/>
          </p:cNvCxnSpPr>
          <p:nvPr/>
        </p:nvCxnSpPr>
        <p:spPr>
          <a:xfrm>
            <a:off x="3946398" y="2631935"/>
            <a:ext cx="0" cy="42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96518C-3AA7-DEB7-528C-EADED9EC3234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3946398" y="3351884"/>
            <a:ext cx="0" cy="7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CCCD08-2113-3645-C152-33BC75681584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3946398" y="3692845"/>
            <a:ext cx="0" cy="8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7C6C7D-C859-D05A-FC37-F9518F05F439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>
            <a:off x="3946398" y="4092512"/>
            <a:ext cx="0" cy="45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8E0B40-A228-87A1-A562-92E8AED59898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3946398" y="4858358"/>
            <a:ext cx="0" cy="12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A096D-1CAB-BDDF-C3D0-F498C57F87C8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>
            <a:off x="3946398" y="5283366"/>
            <a:ext cx="0" cy="591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420915C-621A-4F59-2F50-C8262D748BE4}"/>
              </a:ext>
            </a:extLst>
          </p:cNvPr>
          <p:cNvSpPr/>
          <p:nvPr/>
        </p:nvSpPr>
        <p:spPr>
          <a:xfrm>
            <a:off x="6548629" y="3705414"/>
            <a:ext cx="5449817" cy="6518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Optimizer -  Adam (Adaptive Moment Estimation) with learning rate = 0.001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BF3FE5-3B60-159B-A6CB-CEAAEA223A33}"/>
              </a:ext>
            </a:extLst>
          </p:cNvPr>
          <p:cNvSpPr/>
          <p:nvPr/>
        </p:nvSpPr>
        <p:spPr>
          <a:xfrm>
            <a:off x="6548628" y="4642715"/>
            <a:ext cx="5449817" cy="6518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 -  MSE (Mean Square Loss)</a:t>
            </a:r>
          </a:p>
        </p:txBody>
      </p:sp>
      <p:pic>
        <p:nvPicPr>
          <p:cNvPr id="1026" name="Picture 2" descr="Graphic representation of the ReLU activation function ...">
            <a:extLst>
              <a:ext uri="{FF2B5EF4-FFF2-40B4-BE49-F238E27FC236}">
                <a16:creationId xmlns:a16="http://schemas.microsoft.com/office/drawing/2014/main" id="{BCEEA24E-6C7C-DFDF-72E5-D43DCB3A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14" y="1245513"/>
            <a:ext cx="3852751" cy="179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079C9E-B3C9-4984-0AE9-994DE7054208}"/>
              </a:ext>
            </a:extLst>
          </p:cNvPr>
          <p:cNvSpPr/>
          <p:nvPr/>
        </p:nvSpPr>
        <p:spPr>
          <a:xfrm>
            <a:off x="8561834" y="645617"/>
            <a:ext cx="2011680" cy="4846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</a:p>
        </p:txBody>
      </p:sp>
    </p:spTree>
    <p:extLst>
      <p:ext uri="{BB962C8B-B14F-4D97-AF65-F5344CB8AC3E}">
        <p14:creationId xmlns:p14="http://schemas.microsoft.com/office/powerpoint/2010/main" val="117479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36993617-AE44-6EBC-C067-003B84EE0832}"/>
              </a:ext>
            </a:extLst>
          </p:cNvPr>
          <p:cNvSpPr/>
          <p:nvPr/>
        </p:nvSpPr>
        <p:spPr>
          <a:xfrm>
            <a:off x="4125468" y="73152"/>
            <a:ext cx="3941064" cy="43891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 of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19515-0072-0A39-CE22-11B1F473F6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t="5608" r="6946" b="3737"/>
          <a:stretch/>
        </p:blipFill>
        <p:spPr>
          <a:xfrm>
            <a:off x="219456" y="740664"/>
            <a:ext cx="5029648" cy="4270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5D6B1-D0B2-6762-423F-F421F13A7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1"/>
          <a:stretch/>
        </p:blipFill>
        <p:spPr>
          <a:xfrm>
            <a:off x="5961881" y="740664"/>
            <a:ext cx="6230119" cy="4398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59FCC0-9E4B-44EC-28AF-435F1BF61804}"/>
              </a:ext>
            </a:extLst>
          </p:cNvPr>
          <p:cNvSpPr/>
          <p:nvPr/>
        </p:nvSpPr>
        <p:spPr>
          <a:xfrm>
            <a:off x="1271016" y="5212080"/>
            <a:ext cx="3172968" cy="429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loss of 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CB6082-F4BE-90D5-5F7F-A139844BE3CD}"/>
              </a:ext>
            </a:extLst>
          </p:cNvPr>
          <p:cNvSpPr/>
          <p:nvPr/>
        </p:nvSpPr>
        <p:spPr>
          <a:xfrm>
            <a:off x="7065264" y="5212080"/>
            <a:ext cx="3340608" cy="5349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loss of each atoms coordinate for all the frame</a:t>
            </a:r>
          </a:p>
        </p:txBody>
      </p:sp>
    </p:spTree>
    <p:extLst>
      <p:ext uri="{BB962C8B-B14F-4D97-AF65-F5344CB8AC3E}">
        <p14:creationId xmlns:p14="http://schemas.microsoft.com/office/powerpoint/2010/main" val="306484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A90556-0717-7CCE-57B6-398FE6EBB188}"/>
              </a:ext>
            </a:extLst>
          </p:cNvPr>
          <p:cNvSpPr/>
          <p:nvPr/>
        </p:nvSpPr>
        <p:spPr>
          <a:xfrm>
            <a:off x="1452033" y="2740830"/>
            <a:ext cx="9287934" cy="880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F1A90D8-F698-9C95-6AC8-930FED66651D}"/>
              </a:ext>
            </a:extLst>
          </p:cNvPr>
          <p:cNvSpPr/>
          <p:nvPr/>
        </p:nvSpPr>
        <p:spPr>
          <a:xfrm>
            <a:off x="2667000" y="109728"/>
            <a:ext cx="6858000" cy="49377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Predictions(solid) with labels (transparent) before minimization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DD60E-E092-F6AD-0968-E14DFA9C4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" t="2565" r="6573" b="5635"/>
          <a:stretch/>
        </p:blipFill>
        <p:spPr>
          <a:xfrm>
            <a:off x="505969" y="1142999"/>
            <a:ext cx="3288792" cy="3944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D1DD3-4B45-4E9F-C4EE-303AE69C94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10772" r="7330" b="9729"/>
          <a:stretch/>
        </p:blipFill>
        <p:spPr>
          <a:xfrm>
            <a:off x="4331207" y="1259231"/>
            <a:ext cx="3529585" cy="3828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31F57-451D-B69D-E158-9AF0F58B7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t="9430" r="11126" b="15974"/>
          <a:stretch/>
        </p:blipFill>
        <p:spPr>
          <a:xfrm>
            <a:off x="8467344" y="1259231"/>
            <a:ext cx="3218688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1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B22264C-8E8F-C541-0E43-C3D8C6D24696}"/>
              </a:ext>
            </a:extLst>
          </p:cNvPr>
          <p:cNvSpPr/>
          <p:nvPr/>
        </p:nvSpPr>
        <p:spPr>
          <a:xfrm>
            <a:off x="2667000" y="109728"/>
            <a:ext cx="6858000" cy="49377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Predictions(solid) with labels (transparent) after minimization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F7878-242C-3E2E-4C3E-231E97F87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 t="4999" r="12277" b="3593"/>
          <a:stretch/>
        </p:blipFill>
        <p:spPr>
          <a:xfrm>
            <a:off x="457201" y="1042416"/>
            <a:ext cx="2971800" cy="4160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905A47-0F50-83FE-C6A5-867DA314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9672" r="12283" b="9658"/>
          <a:stretch/>
        </p:blipFill>
        <p:spPr>
          <a:xfrm>
            <a:off x="4210812" y="1316737"/>
            <a:ext cx="2971800" cy="3611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0EED6-4D67-CBB4-0842-04EDDF0AF9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2" t="8804" r="12126" b="11932"/>
          <a:stretch/>
        </p:blipFill>
        <p:spPr>
          <a:xfrm>
            <a:off x="8321040" y="1234441"/>
            <a:ext cx="3118103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96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635A767-BDDC-E6A1-1BD6-072A6A7AE36E}"/>
              </a:ext>
            </a:extLst>
          </p:cNvPr>
          <p:cNvSpPr/>
          <p:nvPr/>
        </p:nvSpPr>
        <p:spPr>
          <a:xfrm>
            <a:off x="2667000" y="109728"/>
            <a:ext cx="6858000" cy="49377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Chosen predictions vs back-mapped labels on tICs space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969CA-C015-FA81-2C16-DE7CB47F5948}"/>
              </a:ext>
            </a:extLst>
          </p:cNvPr>
          <p:cNvGrpSpPr/>
          <p:nvPr/>
        </p:nvGrpSpPr>
        <p:grpSpPr>
          <a:xfrm>
            <a:off x="0" y="1235194"/>
            <a:ext cx="5623560" cy="4242061"/>
            <a:chOff x="1569450" y="803074"/>
            <a:chExt cx="8241587" cy="60549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3345F2-EF86-EF80-6DD3-56E78267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" t="11710" r="9373"/>
            <a:stretch/>
          </p:blipFill>
          <p:spPr>
            <a:xfrm>
              <a:off x="1569450" y="803074"/>
              <a:ext cx="8241587" cy="605492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4D103E-EACA-6061-5612-5E5625C6CB3F}"/>
                </a:ext>
              </a:extLst>
            </p:cNvPr>
            <p:cNvSpPr/>
            <p:nvPr/>
          </p:nvSpPr>
          <p:spPr>
            <a:xfrm>
              <a:off x="6426844" y="2252134"/>
              <a:ext cx="203200" cy="203200"/>
            </a:xfrm>
            <a:prstGeom prst="flowChartAlternateProcess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358311-FCBD-1088-44B4-FB39F205F31A}"/>
                </a:ext>
              </a:extLst>
            </p:cNvPr>
            <p:cNvSpPr/>
            <p:nvPr/>
          </p:nvSpPr>
          <p:spPr>
            <a:xfrm>
              <a:off x="5791844" y="4470401"/>
              <a:ext cx="203200" cy="203200"/>
            </a:xfrm>
            <a:prstGeom prst="flowChartAlternateProcess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8C10AE-4A24-8A1C-0FAB-5683F74C114F}"/>
                </a:ext>
              </a:extLst>
            </p:cNvPr>
            <p:cNvSpPr/>
            <p:nvPr/>
          </p:nvSpPr>
          <p:spPr>
            <a:xfrm>
              <a:off x="5690244" y="2319868"/>
              <a:ext cx="203200" cy="203200"/>
            </a:xfrm>
            <a:prstGeom prst="flowChartAlternateProcess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96692B-8A7C-643A-98B6-72F68DC45BE3}"/>
                </a:ext>
              </a:extLst>
            </p:cNvPr>
            <p:cNvSpPr/>
            <p:nvPr/>
          </p:nvSpPr>
          <p:spPr>
            <a:xfrm>
              <a:off x="6528444" y="4572001"/>
              <a:ext cx="203200" cy="203200"/>
            </a:xfrm>
            <a:prstGeom prst="flowChartAlternateProcess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4F36F-6442-2550-8BFB-60B23A1A8EFC}"/>
                </a:ext>
              </a:extLst>
            </p:cNvPr>
            <p:cNvSpPr/>
            <p:nvPr/>
          </p:nvSpPr>
          <p:spPr>
            <a:xfrm>
              <a:off x="7527510" y="2946401"/>
              <a:ext cx="203200" cy="203200"/>
            </a:xfrm>
            <a:prstGeom prst="flowChartAlternateProcess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8AD9A6-1166-FD0A-3DB0-3EA995F60570}"/>
              </a:ext>
            </a:extLst>
          </p:cNvPr>
          <p:cNvGrpSpPr/>
          <p:nvPr/>
        </p:nvGrpSpPr>
        <p:grpSpPr>
          <a:xfrm>
            <a:off x="5987520" y="1335024"/>
            <a:ext cx="5623560" cy="4331847"/>
            <a:chOff x="-122402" y="1573707"/>
            <a:chExt cx="6577007" cy="490861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4DC7BB-E7C8-077F-BB6D-DFEB82822596}"/>
                </a:ext>
              </a:extLst>
            </p:cNvPr>
            <p:cNvGrpSpPr/>
            <p:nvPr/>
          </p:nvGrpSpPr>
          <p:grpSpPr>
            <a:xfrm>
              <a:off x="-122402" y="1573707"/>
              <a:ext cx="6577007" cy="4908617"/>
              <a:chOff x="2854637" y="4122835"/>
              <a:chExt cx="6577007" cy="490861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730B35E-91A4-D274-144B-6B0F0FC2D5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4" t="11374" r="9860" b="700"/>
              <a:stretch/>
            </p:blipFill>
            <p:spPr>
              <a:xfrm>
                <a:off x="2854637" y="4122835"/>
                <a:ext cx="6577007" cy="4908617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BF96F0C-3699-8833-6A2C-1C30E9FE9AF5}"/>
                  </a:ext>
                </a:extLst>
              </p:cNvPr>
              <p:cNvGrpSpPr/>
              <p:nvPr/>
            </p:nvGrpSpPr>
            <p:grpSpPr>
              <a:xfrm>
                <a:off x="6136366" y="5324077"/>
                <a:ext cx="760113" cy="221456"/>
                <a:chOff x="6136366" y="5324077"/>
                <a:chExt cx="760113" cy="221456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838CBD5-6FC8-3604-64CF-B7417B075461}"/>
                    </a:ext>
                  </a:extLst>
                </p:cNvPr>
                <p:cNvSpPr/>
                <p:nvPr/>
              </p:nvSpPr>
              <p:spPr>
                <a:xfrm>
                  <a:off x="6136366" y="5397896"/>
                  <a:ext cx="161937" cy="147637"/>
                </a:xfrm>
                <a:prstGeom prst="rect">
                  <a:avLst/>
                </a:prstGeom>
                <a:noFill/>
                <a:ln w="28575">
                  <a:solidFill>
                    <a:srgbClr val="BC14A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765FA08-280C-96C7-F1BF-3D4CD5FA2D14}"/>
                    </a:ext>
                  </a:extLst>
                </p:cNvPr>
                <p:cNvSpPr/>
                <p:nvPr/>
              </p:nvSpPr>
              <p:spPr>
                <a:xfrm>
                  <a:off x="6734542" y="5324077"/>
                  <a:ext cx="161937" cy="147637"/>
                </a:xfrm>
                <a:prstGeom prst="rect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D02F4A-307F-56D8-D5B3-AAC852A88B58}"/>
                </a:ext>
              </a:extLst>
            </p:cNvPr>
            <p:cNvSpPr/>
            <p:nvPr/>
          </p:nvSpPr>
          <p:spPr>
            <a:xfrm>
              <a:off x="4592336" y="3355181"/>
              <a:ext cx="161937" cy="14763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4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5A6000-554E-21EF-72B2-64B99155E45B}"/>
                </a:ext>
              </a:extLst>
            </p:cNvPr>
            <p:cNvSpPr/>
            <p:nvPr/>
          </p:nvSpPr>
          <p:spPr>
            <a:xfrm>
              <a:off x="3230106" y="4580004"/>
              <a:ext cx="161937" cy="147637"/>
            </a:xfrm>
            <a:prstGeom prst="rect">
              <a:avLst/>
            </a:prstGeom>
            <a:noFill/>
            <a:ln w="28575">
              <a:solidFill>
                <a:srgbClr val="00FF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EB0A11-3990-526C-02EF-681AA2E62A24}"/>
                </a:ext>
              </a:extLst>
            </p:cNvPr>
            <p:cNvSpPr/>
            <p:nvPr/>
          </p:nvSpPr>
          <p:spPr>
            <a:xfrm>
              <a:off x="3838561" y="4665798"/>
              <a:ext cx="161937" cy="147637"/>
            </a:xfrm>
            <a:prstGeom prst="rect">
              <a:avLst/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85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71630AD-794E-86C5-A28C-5B2D00408D48}"/>
              </a:ext>
            </a:extLst>
          </p:cNvPr>
          <p:cNvSpPr/>
          <p:nvPr/>
        </p:nvSpPr>
        <p:spPr>
          <a:xfrm>
            <a:off x="3505200" y="82296"/>
            <a:ext cx="5181600" cy="35661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of The Neural Network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DAB2E9-4382-B737-3DC1-0C29238BE274}"/>
              </a:ext>
            </a:extLst>
          </p:cNvPr>
          <p:cNvSpPr/>
          <p:nvPr/>
        </p:nvSpPr>
        <p:spPr>
          <a:xfrm>
            <a:off x="2616708" y="609388"/>
            <a:ext cx="2549652" cy="2815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51E996-C7F0-D9A6-72DF-192977F0E106}"/>
              </a:ext>
            </a:extLst>
          </p:cNvPr>
          <p:cNvSpPr/>
          <p:nvPr/>
        </p:nvSpPr>
        <p:spPr>
          <a:xfrm>
            <a:off x="2616708" y="1151784"/>
            <a:ext cx="2549652" cy="2815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Hidden Layer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D9B776-117A-DBF6-31E4-E1216767455B}"/>
              </a:ext>
            </a:extLst>
          </p:cNvPr>
          <p:cNvSpPr/>
          <p:nvPr/>
        </p:nvSpPr>
        <p:spPr>
          <a:xfrm>
            <a:off x="2616708" y="2233226"/>
            <a:ext cx="2549652" cy="2956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Hidden Layer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9E1D56-6EB3-B348-ECAA-F4F04200AEE7}"/>
              </a:ext>
            </a:extLst>
          </p:cNvPr>
          <p:cNvSpPr/>
          <p:nvPr/>
        </p:nvSpPr>
        <p:spPr>
          <a:xfrm>
            <a:off x="2616708" y="5604025"/>
            <a:ext cx="2549652" cy="3133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Fifth Hidden Layer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311E89-CE70-27B3-C02D-972D13026907}"/>
              </a:ext>
            </a:extLst>
          </p:cNvPr>
          <p:cNvSpPr/>
          <p:nvPr/>
        </p:nvSpPr>
        <p:spPr>
          <a:xfrm>
            <a:off x="2616708" y="6439662"/>
            <a:ext cx="2549652" cy="2263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C47A83-1949-179D-192F-88CE204661ED}"/>
              </a:ext>
            </a:extLst>
          </p:cNvPr>
          <p:cNvSpPr/>
          <p:nvPr/>
        </p:nvSpPr>
        <p:spPr>
          <a:xfrm>
            <a:off x="2616708" y="5928998"/>
            <a:ext cx="2549652" cy="2956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activation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81CC12-BFD1-6E1D-AB01-6CBBB74A8109}"/>
              </a:ext>
            </a:extLst>
          </p:cNvPr>
          <p:cNvSpPr/>
          <p:nvPr/>
        </p:nvSpPr>
        <p:spPr>
          <a:xfrm>
            <a:off x="2616708" y="1456429"/>
            <a:ext cx="2549652" cy="2956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 activation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22514E-6EE5-59BA-5A06-2328A949842B}"/>
              </a:ext>
            </a:extLst>
          </p:cNvPr>
          <p:cNvSpPr/>
          <p:nvPr/>
        </p:nvSpPr>
        <p:spPr>
          <a:xfrm>
            <a:off x="2616708" y="1780752"/>
            <a:ext cx="2549652" cy="2956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5B505B-C349-C3BB-66BB-5A22795362CA}"/>
              </a:ext>
            </a:extLst>
          </p:cNvPr>
          <p:cNvSpPr/>
          <p:nvPr/>
        </p:nvSpPr>
        <p:spPr>
          <a:xfrm>
            <a:off x="2616708" y="2566395"/>
            <a:ext cx="2549652" cy="2638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 activation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196A05-B35B-2936-0F12-BDDBB7A45344}"/>
              </a:ext>
            </a:extLst>
          </p:cNvPr>
          <p:cNvSpPr/>
          <p:nvPr/>
        </p:nvSpPr>
        <p:spPr>
          <a:xfrm>
            <a:off x="2616708" y="2862053"/>
            <a:ext cx="2549652" cy="3133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C24B24-577D-4062-0DDB-F552730F396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891534" y="890945"/>
            <a:ext cx="0" cy="260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B9FE4A-881A-2981-1832-35E098ED7DF9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3891534" y="1433341"/>
            <a:ext cx="0" cy="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9B3A68-9A02-6FA9-9567-7136AF29F13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891534" y="1752087"/>
            <a:ext cx="0" cy="2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EF137E-2899-EF8C-898A-4DDC0EA1D59A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3891534" y="2076410"/>
            <a:ext cx="0" cy="15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F39638-A80A-8908-E633-C55BE82A9D84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891534" y="2528884"/>
            <a:ext cx="0" cy="37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08FD1B-E089-3D73-305D-1EF9AB06CB2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891534" y="2830240"/>
            <a:ext cx="0" cy="3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D9FD8E-E312-82DE-B526-B11D1D0B6E0B}"/>
              </a:ext>
            </a:extLst>
          </p:cNvPr>
          <p:cNvCxnSpPr>
            <a:cxnSpLocks/>
            <a:stCxn id="12" idx="2"/>
            <a:endCxn id="35" idx="0"/>
          </p:cNvCxnSpPr>
          <p:nvPr/>
        </p:nvCxnSpPr>
        <p:spPr>
          <a:xfrm>
            <a:off x="3891534" y="3175425"/>
            <a:ext cx="0" cy="18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368A6A-A3BE-248A-26A4-E5847385EB4F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3891534" y="5917397"/>
            <a:ext cx="0" cy="1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ECA0A3-29AC-EEBA-7144-92019CCD7977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3891534" y="6224656"/>
            <a:ext cx="0" cy="215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65D3C51-924B-A705-F13E-849BC78DDCCF}"/>
              </a:ext>
            </a:extLst>
          </p:cNvPr>
          <p:cNvSpPr/>
          <p:nvPr/>
        </p:nvSpPr>
        <p:spPr>
          <a:xfrm>
            <a:off x="2616708" y="3362260"/>
            <a:ext cx="2549652" cy="2956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Hidden Layer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1BCB232-5625-866F-C9CE-6BB1C54DBF4F}"/>
              </a:ext>
            </a:extLst>
          </p:cNvPr>
          <p:cNvSpPr/>
          <p:nvPr/>
        </p:nvSpPr>
        <p:spPr>
          <a:xfrm>
            <a:off x="2616708" y="3695429"/>
            <a:ext cx="2549652" cy="2638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 activation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0F0842A-3E2D-EFF8-BFA4-2F2F9A0AB61C}"/>
              </a:ext>
            </a:extLst>
          </p:cNvPr>
          <p:cNvSpPr/>
          <p:nvPr/>
        </p:nvSpPr>
        <p:spPr>
          <a:xfrm>
            <a:off x="2616708" y="3988639"/>
            <a:ext cx="2549652" cy="3133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04A100-6BB1-3E0D-904E-8DF42D866A29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3891534" y="3657918"/>
            <a:ext cx="0" cy="37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5E861B-5DED-0EF8-FCC8-86FBD6F1416C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3891534" y="3959274"/>
            <a:ext cx="0" cy="29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492189F-9140-AAE4-B4A9-028C93171D73}"/>
              </a:ext>
            </a:extLst>
          </p:cNvPr>
          <p:cNvSpPr/>
          <p:nvPr/>
        </p:nvSpPr>
        <p:spPr>
          <a:xfrm>
            <a:off x="2616708" y="4500229"/>
            <a:ext cx="2549652" cy="2956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Fourth Hidden Layer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3427721-4AA1-811F-8F5D-37B26ED23C60}"/>
              </a:ext>
            </a:extLst>
          </p:cNvPr>
          <p:cNvSpPr/>
          <p:nvPr/>
        </p:nvSpPr>
        <p:spPr>
          <a:xfrm>
            <a:off x="2616708" y="4833398"/>
            <a:ext cx="2549652" cy="2638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 activation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F8DB326-AE25-3DFE-CACB-4FE9B2683C88}"/>
              </a:ext>
            </a:extLst>
          </p:cNvPr>
          <p:cNvSpPr/>
          <p:nvPr/>
        </p:nvSpPr>
        <p:spPr>
          <a:xfrm>
            <a:off x="2616708" y="5129056"/>
            <a:ext cx="2549652" cy="3133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27C89A-3D84-41B4-2C8E-973837289BD9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3891534" y="4795887"/>
            <a:ext cx="0" cy="37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61B5F4-51EE-BD44-00EC-EBD27412583B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>
            <a:off x="3891534" y="5097243"/>
            <a:ext cx="0" cy="3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06E768-7BBE-EC0B-28BF-D24EFDFA2AC7}"/>
              </a:ext>
            </a:extLst>
          </p:cNvPr>
          <p:cNvCxnSpPr>
            <a:stCxn id="37" idx="2"/>
            <a:endCxn id="40" idx="0"/>
          </p:cNvCxnSpPr>
          <p:nvPr/>
        </p:nvCxnSpPr>
        <p:spPr>
          <a:xfrm>
            <a:off x="3891534" y="4302011"/>
            <a:ext cx="0" cy="19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858C43-9DF1-AA2B-BBE1-933BFB775F9A}"/>
              </a:ext>
            </a:extLst>
          </p:cNvPr>
          <p:cNvCxnSpPr>
            <a:stCxn id="42" idx="2"/>
            <a:endCxn id="6" idx="0"/>
          </p:cNvCxnSpPr>
          <p:nvPr/>
        </p:nvCxnSpPr>
        <p:spPr>
          <a:xfrm>
            <a:off x="3891534" y="5442428"/>
            <a:ext cx="0" cy="161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6AFC8491-8BB7-9D14-6A09-DF0DFF8CBF6C}"/>
              </a:ext>
            </a:extLst>
          </p:cNvPr>
          <p:cNvSpPr/>
          <p:nvPr/>
        </p:nvSpPr>
        <p:spPr>
          <a:xfrm>
            <a:off x="6457188" y="1979726"/>
            <a:ext cx="5449817" cy="6518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Optimizer -  Adam (Adaptive Moment Estimation) with learning rate = 0.001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818F19-A10B-3B33-2E72-21DF17A05278}"/>
              </a:ext>
            </a:extLst>
          </p:cNvPr>
          <p:cNvSpPr/>
          <p:nvPr/>
        </p:nvSpPr>
        <p:spPr>
          <a:xfrm>
            <a:off x="6096000" y="3121474"/>
            <a:ext cx="6028944" cy="6143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MSE Loss – MSE of Coordinate + ( 2 x MSE of tICs)</a:t>
            </a:r>
          </a:p>
        </p:txBody>
      </p:sp>
    </p:spTree>
    <p:extLst>
      <p:ext uri="{BB962C8B-B14F-4D97-AF65-F5344CB8AC3E}">
        <p14:creationId xmlns:p14="http://schemas.microsoft.com/office/powerpoint/2010/main" val="385134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23D6B8E-7003-E4C5-22C9-2C94EC606DE5}"/>
              </a:ext>
            </a:extLst>
          </p:cNvPr>
          <p:cNvSpPr/>
          <p:nvPr/>
        </p:nvSpPr>
        <p:spPr>
          <a:xfrm>
            <a:off x="3505200" y="91440"/>
            <a:ext cx="5181600" cy="374904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 of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3ADCA-642A-9A9D-10B6-DE0BB669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t="7003" r="7611" b="2443"/>
          <a:stretch/>
        </p:blipFill>
        <p:spPr>
          <a:xfrm>
            <a:off x="128015" y="704087"/>
            <a:ext cx="6382513" cy="5210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65E96D-A306-A5D9-BAC9-6DB4E87FED19}"/>
              </a:ext>
            </a:extLst>
          </p:cNvPr>
          <p:cNvSpPr/>
          <p:nvPr/>
        </p:nvSpPr>
        <p:spPr>
          <a:xfrm>
            <a:off x="1732787" y="5915066"/>
            <a:ext cx="3172968" cy="429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loss of Training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DC53-427C-53F7-9B93-794A4D570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85" y="942934"/>
            <a:ext cx="5779015" cy="43342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48FCAA-A1C2-75F3-B215-60C47612144C}"/>
              </a:ext>
            </a:extLst>
          </p:cNvPr>
          <p:cNvSpPr/>
          <p:nvPr/>
        </p:nvSpPr>
        <p:spPr>
          <a:xfrm>
            <a:off x="7100316" y="5486323"/>
            <a:ext cx="3936491" cy="5349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loss of each atoms coordinate for all the Validation frame</a:t>
            </a:r>
          </a:p>
        </p:txBody>
      </p:sp>
    </p:spTree>
    <p:extLst>
      <p:ext uri="{BB962C8B-B14F-4D97-AF65-F5344CB8AC3E}">
        <p14:creationId xmlns:p14="http://schemas.microsoft.com/office/powerpoint/2010/main" val="120346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E3A0C775-2E3E-E919-C214-231255AE98B9}"/>
              </a:ext>
            </a:extLst>
          </p:cNvPr>
          <p:cNvSpPr/>
          <p:nvPr/>
        </p:nvSpPr>
        <p:spPr>
          <a:xfrm>
            <a:off x="2667000" y="64008"/>
            <a:ext cx="6858000" cy="49377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Chosen predictions vs back-mapped labels on tICs space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382B2-A56D-7FB1-826B-5521CD52E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" t="8133" r="7618" b="4666"/>
          <a:stretch/>
        </p:blipFill>
        <p:spPr>
          <a:xfrm>
            <a:off x="225319" y="1099566"/>
            <a:ext cx="5830665" cy="4658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338BAB-4931-66C3-28A4-E1528DB535DF}"/>
              </a:ext>
            </a:extLst>
          </p:cNvPr>
          <p:cNvSpPr txBox="1"/>
          <p:nvPr/>
        </p:nvSpPr>
        <p:spPr>
          <a:xfrm>
            <a:off x="6647688" y="914900"/>
            <a:ext cx="523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Chosen points and back  mapped labels in tICs Space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563BDE-46E7-DE05-6729-9197E362275D}"/>
              </a:ext>
            </a:extLst>
          </p:cNvPr>
          <p:cNvGrpSpPr/>
          <p:nvPr/>
        </p:nvGrpSpPr>
        <p:grpSpPr>
          <a:xfrm>
            <a:off x="5998834" y="1099566"/>
            <a:ext cx="6074294" cy="4843534"/>
            <a:chOff x="5998834" y="1099566"/>
            <a:chExt cx="6074294" cy="48435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8AFBEC-581E-2D33-7EFC-F1A1ABF1F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9" t="8735" r="4636" b="4121"/>
            <a:stretch/>
          </p:blipFill>
          <p:spPr>
            <a:xfrm>
              <a:off x="6113134" y="1099566"/>
              <a:ext cx="5959994" cy="465886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9C0D6D-D848-3F65-6563-EC4D1DA7E158}"/>
                </a:ext>
              </a:extLst>
            </p:cNvPr>
            <p:cNvSpPr/>
            <p:nvPr/>
          </p:nvSpPr>
          <p:spPr>
            <a:xfrm>
              <a:off x="8572500" y="5714500"/>
              <a:ext cx="1380744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tIC1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4C5992-2A9F-AE1A-A551-67C2F5AB0F5B}"/>
                </a:ext>
              </a:extLst>
            </p:cNvPr>
            <p:cNvSpPr/>
            <p:nvPr/>
          </p:nvSpPr>
          <p:spPr>
            <a:xfrm rot="16200000">
              <a:off x="5422762" y="3314700"/>
              <a:ext cx="1380744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tIC2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54644D-7C14-D40E-E8BD-2CF0167FF275}"/>
              </a:ext>
            </a:extLst>
          </p:cNvPr>
          <p:cNvGrpSpPr/>
          <p:nvPr/>
        </p:nvGrpSpPr>
        <p:grpSpPr>
          <a:xfrm>
            <a:off x="804334" y="1422401"/>
            <a:ext cx="1794933" cy="948266"/>
            <a:chOff x="6942667" y="2311400"/>
            <a:chExt cx="2582333" cy="13123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26FF8D-C491-0227-44AD-A2986243EC54}"/>
                </a:ext>
              </a:extLst>
            </p:cNvPr>
            <p:cNvSpPr/>
            <p:nvPr/>
          </p:nvSpPr>
          <p:spPr>
            <a:xfrm>
              <a:off x="6942667" y="2311400"/>
              <a:ext cx="2582333" cy="1312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Back-mapped labels</a:t>
              </a:r>
            </a:p>
            <a:p>
              <a:pPr algn="ctr"/>
              <a:endParaRPr lang="en-IN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4B25D34-4F1F-0388-C3B7-F13E8BC64893}"/>
                </a:ext>
              </a:extLst>
            </p:cNvPr>
            <p:cNvSpPr/>
            <p:nvPr/>
          </p:nvSpPr>
          <p:spPr>
            <a:xfrm>
              <a:off x="7078134" y="2624667"/>
              <a:ext cx="143933" cy="14393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CFECDCF-DCB9-033B-51CC-3BE7DBC60698}"/>
                </a:ext>
              </a:extLst>
            </p:cNvPr>
            <p:cNvSpPr/>
            <p:nvPr/>
          </p:nvSpPr>
          <p:spPr>
            <a:xfrm>
              <a:off x="7078133" y="3191934"/>
              <a:ext cx="143933" cy="143933"/>
            </a:xfrm>
            <a:prstGeom prst="ellipse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</p:spTree>
    <p:extLst>
      <p:ext uri="{BB962C8B-B14F-4D97-AF65-F5344CB8AC3E}">
        <p14:creationId xmlns:p14="http://schemas.microsoft.com/office/powerpoint/2010/main" val="2353973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E09B90DB-340C-CBC6-0900-49D63E42A151}"/>
              </a:ext>
            </a:extLst>
          </p:cNvPr>
          <p:cNvSpPr/>
          <p:nvPr/>
        </p:nvSpPr>
        <p:spPr>
          <a:xfrm>
            <a:off x="2667000" y="82296"/>
            <a:ext cx="6858000" cy="49377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Predictions(solid) with labels (transparent) without minimization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E5910-4206-A4EF-84DA-6BB95D22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 t="4647" r="2572" b="17065"/>
          <a:stretch/>
        </p:blipFill>
        <p:spPr>
          <a:xfrm>
            <a:off x="356615" y="998313"/>
            <a:ext cx="2683849" cy="2741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6CD26-BDCD-492C-5F51-6A0CF5470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1" t="1" r="21778" b="33173"/>
          <a:stretch/>
        </p:blipFill>
        <p:spPr>
          <a:xfrm>
            <a:off x="4610986" y="657294"/>
            <a:ext cx="3127248" cy="3071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3C37A-5BB6-F255-3FCA-8F75BF4E0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0" r="3097" b="20690"/>
          <a:stretch/>
        </p:blipFill>
        <p:spPr>
          <a:xfrm>
            <a:off x="8708138" y="657294"/>
            <a:ext cx="3127247" cy="3237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C825F-806F-F8EB-ACE6-3C06B1A170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5955" r="8699" b="23300"/>
          <a:stretch/>
        </p:blipFill>
        <p:spPr>
          <a:xfrm>
            <a:off x="356615" y="3822192"/>
            <a:ext cx="3321108" cy="3035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1453F3-416A-C687-4697-F95A29E34C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7" t="4400" r="-378" b="14900"/>
          <a:stretch/>
        </p:blipFill>
        <p:spPr>
          <a:xfrm>
            <a:off x="4662515" y="3808505"/>
            <a:ext cx="3060830" cy="3049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EBA43A-9F94-6F9F-AB9A-275E55DEF9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4100" r="2296" b="10053"/>
          <a:stretch/>
        </p:blipFill>
        <p:spPr>
          <a:xfrm>
            <a:off x="8996740" y="3899928"/>
            <a:ext cx="3195260" cy="29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06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2A16871-7722-D9F1-3D6E-1644EB2765EE}"/>
              </a:ext>
            </a:extLst>
          </p:cNvPr>
          <p:cNvSpPr/>
          <p:nvPr/>
        </p:nvSpPr>
        <p:spPr>
          <a:xfrm>
            <a:off x="3505200" y="82296"/>
            <a:ext cx="5181600" cy="35661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D1A642-68EE-FD24-0290-7D48377335CC}"/>
              </a:ext>
            </a:extLst>
          </p:cNvPr>
          <p:cNvSpPr/>
          <p:nvPr/>
        </p:nvSpPr>
        <p:spPr>
          <a:xfrm>
            <a:off x="1135042" y="583988"/>
            <a:ext cx="2549652" cy="2815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5AD8CE-43A1-57CB-8BC3-F9CED5E41B03}"/>
              </a:ext>
            </a:extLst>
          </p:cNvPr>
          <p:cNvSpPr/>
          <p:nvPr/>
        </p:nvSpPr>
        <p:spPr>
          <a:xfrm>
            <a:off x="1135042" y="1126384"/>
            <a:ext cx="2549652" cy="2815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Convolutional Layer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E79E4-AB1F-01A0-8261-10D66F1FA291}"/>
              </a:ext>
            </a:extLst>
          </p:cNvPr>
          <p:cNvSpPr/>
          <p:nvPr/>
        </p:nvSpPr>
        <p:spPr>
          <a:xfrm>
            <a:off x="1135042" y="2079794"/>
            <a:ext cx="2549652" cy="29565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AvgPool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9B1AC5-638F-A87D-FB2D-26257C850811}"/>
              </a:ext>
            </a:extLst>
          </p:cNvPr>
          <p:cNvSpPr/>
          <p:nvPr/>
        </p:nvSpPr>
        <p:spPr>
          <a:xfrm>
            <a:off x="1135042" y="5448841"/>
            <a:ext cx="2549652" cy="3133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Activation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322372-3955-290C-34F7-7D49379A5D6C}"/>
              </a:ext>
            </a:extLst>
          </p:cNvPr>
          <p:cNvSpPr/>
          <p:nvPr/>
        </p:nvSpPr>
        <p:spPr>
          <a:xfrm>
            <a:off x="1135042" y="6078093"/>
            <a:ext cx="2549652" cy="2263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21D551-710B-72BE-3E19-57DF93D53AD6}"/>
              </a:ext>
            </a:extLst>
          </p:cNvPr>
          <p:cNvSpPr/>
          <p:nvPr/>
        </p:nvSpPr>
        <p:spPr>
          <a:xfrm>
            <a:off x="1135042" y="1431029"/>
            <a:ext cx="2549652" cy="2956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 activation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CC5FB05-A606-EA72-B2C3-CAE30C2DBBB3}"/>
              </a:ext>
            </a:extLst>
          </p:cNvPr>
          <p:cNvSpPr/>
          <p:nvPr/>
        </p:nvSpPr>
        <p:spPr>
          <a:xfrm>
            <a:off x="1135042" y="1755352"/>
            <a:ext cx="2549652" cy="2956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96405A-8931-9D5F-ADA2-9712561E567A}"/>
              </a:ext>
            </a:extLst>
          </p:cNvPr>
          <p:cNvSpPr/>
          <p:nvPr/>
        </p:nvSpPr>
        <p:spPr>
          <a:xfrm>
            <a:off x="1135042" y="2540995"/>
            <a:ext cx="2549652" cy="2638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Convolutional Layer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D4E84D6-DE7B-8032-B9F7-174E5C1EA55C}"/>
              </a:ext>
            </a:extLst>
          </p:cNvPr>
          <p:cNvSpPr/>
          <p:nvPr/>
        </p:nvSpPr>
        <p:spPr>
          <a:xfrm>
            <a:off x="1135042" y="2836653"/>
            <a:ext cx="2549652" cy="3133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 activation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C5D9E5-10C4-72A5-C99A-934B7E67BCC6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409868" y="865545"/>
            <a:ext cx="0" cy="260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09B897-E626-C97F-683B-D9ECD86091D6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2409868" y="1407941"/>
            <a:ext cx="0" cy="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2C8ECB-74FE-DE0B-71BB-77EF5C72648F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409868" y="1726687"/>
            <a:ext cx="0" cy="2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CFE884-FD29-9B70-F671-56E731519197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2409868" y="2051010"/>
            <a:ext cx="0" cy="2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2EAFC2-F11B-1CCF-82A9-11D09674701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2409868" y="2375452"/>
            <a:ext cx="0" cy="16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797F03-5168-0595-F6A8-C408795DAFC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409868" y="2804840"/>
            <a:ext cx="0" cy="3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EB0FA3-C4EF-FEA4-A117-13A91FE469AC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2409868" y="3150025"/>
            <a:ext cx="0" cy="33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C23360-5BD5-A0E8-BFA4-BD521EC386B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409868" y="5762213"/>
            <a:ext cx="0" cy="31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19E79FE-9D28-94BD-D40C-E72B52B3A595}"/>
              </a:ext>
            </a:extLst>
          </p:cNvPr>
          <p:cNvSpPr/>
          <p:nvPr/>
        </p:nvSpPr>
        <p:spPr>
          <a:xfrm>
            <a:off x="1135042" y="3183247"/>
            <a:ext cx="2549652" cy="2956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C42CA6-9BA2-60BE-380D-A4106AF2F8F3}"/>
              </a:ext>
            </a:extLst>
          </p:cNvPr>
          <p:cNvSpPr/>
          <p:nvPr/>
        </p:nvSpPr>
        <p:spPr>
          <a:xfrm>
            <a:off x="1135042" y="3510718"/>
            <a:ext cx="2549652" cy="26384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AvgPool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2E51DDA-8901-91AA-285D-0959340B9656}"/>
              </a:ext>
            </a:extLst>
          </p:cNvPr>
          <p:cNvSpPr/>
          <p:nvPr/>
        </p:nvSpPr>
        <p:spPr>
          <a:xfrm>
            <a:off x="1135042" y="3963239"/>
            <a:ext cx="2549652" cy="313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Output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4BD341-6224-DF32-761D-4ACC103944EA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409868" y="3478905"/>
            <a:ext cx="0" cy="3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A03A92-8B84-012A-2A3D-5728BB7315E4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2409868" y="3774563"/>
            <a:ext cx="0" cy="188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46E2AF6-BBDB-40BD-9AB4-A7F796E50027}"/>
              </a:ext>
            </a:extLst>
          </p:cNvPr>
          <p:cNvSpPr/>
          <p:nvPr/>
        </p:nvSpPr>
        <p:spPr>
          <a:xfrm>
            <a:off x="1135042" y="4392627"/>
            <a:ext cx="2549652" cy="2956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D57E2DE-6ED7-DB11-5825-FCBEC74D5E14}"/>
              </a:ext>
            </a:extLst>
          </p:cNvPr>
          <p:cNvSpPr/>
          <p:nvPr/>
        </p:nvSpPr>
        <p:spPr>
          <a:xfrm>
            <a:off x="1135042" y="4807998"/>
            <a:ext cx="2549652" cy="2638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Input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8D4DC24-8941-B738-5E3A-2D559F19F3CF}"/>
              </a:ext>
            </a:extLst>
          </p:cNvPr>
          <p:cNvSpPr/>
          <p:nvPr/>
        </p:nvSpPr>
        <p:spPr>
          <a:xfrm>
            <a:off x="1135042" y="5103656"/>
            <a:ext cx="2549652" cy="3133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Hidden layer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9AD514-B9A4-DEE9-E530-0E4FA6CAAB5F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2409868" y="4688285"/>
            <a:ext cx="0" cy="11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7A6763-18A7-2ECF-D4F2-51831BCFC5F6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2409868" y="5071843"/>
            <a:ext cx="0" cy="3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970E6F-1489-ACF8-834F-25CE17D75A80}"/>
              </a:ext>
            </a:extLst>
          </p:cNvPr>
          <p:cNvCxnSpPr>
            <a:stCxn id="24" idx="2"/>
            <a:endCxn id="27" idx="0"/>
          </p:cNvCxnSpPr>
          <p:nvPr/>
        </p:nvCxnSpPr>
        <p:spPr>
          <a:xfrm>
            <a:off x="2409868" y="4276611"/>
            <a:ext cx="0" cy="116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A4A3CF-E5AD-C3C1-73C8-D52BAC25B4ED}"/>
              </a:ext>
            </a:extLst>
          </p:cNvPr>
          <p:cNvCxnSpPr>
            <a:stCxn id="29" idx="2"/>
            <a:endCxn id="6" idx="0"/>
          </p:cNvCxnSpPr>
          <p:nvPr/>
        </p:nvCxnSpPr>
        <p:spPr>
          <a:xfrm>
            <a:off x="2409868" y="5417028"/>
            <a:ext cx="0" cy="3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32C6493-CF10-87D9-0223-4F2C92B2B421}"/>
              </a:ext>
            </a:extLst>
          </p:cNvPr>
          <p:cNvSpPr/>
          <p:nvPr/>
        </p:nvSpPr>
        <p:spPr>
          <a:xfrm>
            <a:off x="4622800" y="654010"/>
            <a:ext cx="3242734" cy="13848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size -&gt; (1,3)</a:t>
            </a:r>
          </a:p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 -&gt; (0,1)</a:t>
            </a:r>
          </a:p>
          <a:p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B87A40-3A07-D396-19B9-4EB08908C4EF}"/>
              </a:ext>
            </a:extLst>
          </p:cNvPr>
          <p:cNvSpPr/>
          <p:nvPr/>
        </p:nvSpPr>
        <p:spPr>
          <a:xfrm>
            <a:off x="8331200" y="680550"/>
            <a:ext cx="3242734" cy="8688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Avg. Pool</a:t>
            </a:r>
          </a:p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size -&gt; (1,2)</a:t>
            </a:r>
          </a:p>
          <a:p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6E92DF-6A54-225C-D859-8893FDF70CFF}"/>
              </a:ext>
            </a:extLst>
          </p:cNvPr>
          <p:cNvSpPr/>
          <p:nvPr/>
        </p:nvSpPr>
        <p:spPr>
          <a:xfrm>
            <a:off x="5424254" y="2346970"/>
            <a:ext cx="5449817" cy="6518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Optimizer -  Adam (Adaptive Moment Estimation) with learning rate = 0.001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7229AA-5973-FED1-5B36-E1288EC96330}"/>
              </a:ext>
            </a:extLst>
          </p:cNvPr>
          <p:cNvSpPr/>
          <p:nvPr/>
        </p:nvSpPr>
        <p:spPr>
          <a:xfrm>
            <a:off x="5249333" y="3489241"/>
            <a:ext cx="6028944" cy="6143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MSE Loss – MSE of Coordinate + ( 2 x MSE of tICs)</a:t>
            </a:r>
          </a:p>
        </p:txBody>
      </p:sp>
    </p:spTree>
    <p:extLst>
      <p:ext uri="{BB962C8B-B14F-4D97-AF65-F5344CB8AC3E}">
        <p14:creationId xmlns:p14="http://schemas.microsoft.com/office/powerpoint/2010/main" val="319189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62C7C121-8776-67A5-3A8F-94E5E96DE913}"/>
              </a:ext>
            </a:extLst>
          </p:cNvPr>
          <p:cNvSpPr/>
          <p:nvPr/>
        </p:nvSpPr>
        <p:spPr>
          <a:xfrm>
            <a:off x="3008375" y="76200"/>
            <a:ext cx="6321891" cy="520504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MOLECULAR DYNAMICS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043C0-8F79-A601-AFDD-BA7DF804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9" y="787400"/>
            <a:ext cx="8382727" cy="2286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57E8E-62E4-31BC-A88A-26B9F94F5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84" y="3570681"/>
            <a:ext cx="2015431" cy="1511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1197936-F908-6AB0-154A-7ACDBEC6D8CC}"/>
                  </a:ext>
                </a:extLst>
              </p:cNvPr>
              <p:cNvSpPr/>
              <p:nvPr/>
            </p:nvSpPr>
            <p:spPr>
              <a:xfrm>
                <a:off x="143932" y="3077631"/>
                <a:ext cx="6866467" cy="31750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Atomic Interactions </a:t>
                </a:r>
                <a:r>
                  <a:rPr lang="en-IN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Force Field  </a:t>
                </a:r>
                <a:r>
                  <a:rPr lang="en-IN" dirty="0">
                    <a:solidFill>
                      <a:schemeClr val="tx1"/>
                    </a:solidFill>
                  </a:rPr>
                  <a:t>Potential Energy </a:t>
                </a:r>
                <a:endParaRPr lang="en-IN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endParaRPr lang="en-IN" dirty="0">
                  <a:solidFill>
                    <a:schemeClr val="tx1"/>
                  </a:solidFill>
                </a:endParaRPr>
              </a:p>
              <a:p>
                <a:endParaRPr lang="en-IN" dirty="0">
                  <a:solidFill>
                    <a:schemeClr val="tx1"/>
                  </a:solidFill>
                </a:endParaRPr>
              </a:p>
              <a:p>
                <a:endParaRPr lang="en-IN" dirty="0">
                  <a:solidFill>
                    <a:schemeClr val="tx1"/>
                  </a:solidFill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</a:rPr>
                  <a:t>Newton’s 2</a:t>
                </a:r>
                <a:r>
                  <a:rPr lang="en-IN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IN" dirty="0">
                    <a:solidFill>
                      <a:schemeClr val="tx1"/>
                    </a:solidFill>
                  </a:rPr>
                  <a:t> Law of Motion-</a:t>
                </a:r>
              </a:p>
              <a:p>
                <a:r>
                  <a:rPr lang="en-IN" dirty="0">
                    <a:solidFill>
                      <a:schemeClr val="tx1"/>
                    </a:solidFill>
                  </a:rPr>
                  <a:t>F =ma = m 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IN" baseline="30000" dirty="0">
                            <a:solidFill>
                              <a:schemeClr val="tx1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X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dt</m:t>
                        </m:r>
                        <m:r>
                          <m:rPr>
                            <m:nor/>
                          </m:rPr>
                          <a:rPr lang="en-IN" baseline="30000" dirty="0">
                            <a:solidFill>
                              <a:schemeClr val="tx1"/>
                            </a:solidFill>
                          </a:rPr>
                          <m:t>2</m:t>
                        </m:r>
                      </m:den>
                    </m:f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IN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en-IN" baseline="30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IN" baseline="30000" dirty="0">
                            <a:solidFill>
                              <a:schemeClr val="tx1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X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dt</m:t>
                        </m:r>
                        <m:r>
                          <m:rPr>
                            <m:nor/>
                          </m:rPr>
                          <a:rPr lang="en-IN" baseline="30000" dirty="0">
                            <a:solidFill>
                              <a:schemeClr val="tx1"/>
                            </a:solidFill>
                          </a:rPr>
                          <m:t>2</m:t>
                        </m:r>
                      </m:den>
                    </m:f>
                    <m:r>
                      <a:rPr lang="en-I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</m:oMath>
                </a14:m>
                <a:endParaRPr lang="en-IN" baseline="30000" dirty="0">
                  <a:solidFill>
                    <a:schemeClr val="tx1"/>
                  </a:solidFill>
                </a:endParaRPr>
              </a:p>
              <a:p>
                <a:endParaRPr lang="en-IN" dirty="0">
                  <a:solidFill>
                    <a:schemeClr val="tx1"/>
                  </a:solidFill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</a:rPr>
                  <a:t>Time = 0, X = (x1, y1, z1)</a:t>
                </a:r>
              </a:p>
              <a:p>
                <a:r>
                  <a:rPr lang="en-IN" dirty="0">
                    <a:solidFill>
                      <a:schemeClr val="tx1"/>
                    </a:solidFill>
                  </a:rPr>
                  <a:t>Time = 1, X = (x2, y2, z2) ……..</a:t>
                </a:r>
              </a:p>
              <a:p>
                <a:endParaRPr lang="en-IN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1197936-F908-6AB0-154A-7ACDBEC6D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32" y="3077631"/>
                <a:ext cx="6866467" cy="3175001"/>
              </a:xfrm>
              <a:prstGeom prst="rect">
                <a:avLst/>
              </a:prstGeom>
              <a:blipFill>
                <a:blip r:embed="rId4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CC4F650-2B73-F078-6EC0-C247C4287BF3}"/>
              </a:ext>
            </a:extLst>
          </p:cNvPr>
          <p:cNvSpPr/>
          <p:nvPr/>
        </p:nvSpPr>
        <p:spPr>
          <a:xfrm>
            <a:off x="3778067" y="4559026"/>
            <a:ext cx="1646767" cy="1511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= Force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= Mass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acceleration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position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750D25-7D4D-008B-6435-6DA1AE97C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969" y="3191736"/>
            <a:ext cx="1337734" cy="17499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1D27AE-3ECF-865D-5CE2-90149451C179}"/>
              </a:ext>
            </a:extLst>
          </p:cNvPr>
          <p:cNvSpPr/>
          <p:nvPr/>
        </p:nvSpPr>
        <p:spPr>
          <a:xfrm>
            <a:off x="7679267" y="4796441"/>
            <a:ext cx="4191000" cy="1845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Number of atoms = N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System dimensions = 3N (X, Y, Z)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t number of time steps = 3N * t = 3Nt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B7C62564-F014-CEB0-66DB-F278E7572A57}"/>
              </a:ext>
            </a:extLst>
          </p:cNvPr>
          <p:cNvSpPr/>
          <p:nvPr/>
        </p:nvSpPr>
        <p:spPr>
          <a:xfrm>
            <a:off x="8957734" y="778736"/>
            <a:ext cx="3166534" cy="2286198"/>
          </a:xfrm>
          <a:prstGeom prst="cloudCallout">
            <a:avLst>
              <a:gd name="adj1" fmla="val -18134"/>
              <a:gd name="adj2" fmla="val 6572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Protein </a:t>
            </a:r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 Amino acids</a:t>
            </a:r>
          </a:p>
          <a:p>
            <a:pPr algn="ctr"/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A lot of atoms </a:t>
            </a:r>
          </a:p>
          <a:p>
            <a:pPr algn="ctr"/>
            <a:endParaRPr lang="en-IN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/>
            <a:r>
              <a:rPr lang="en-IN" dirty="0">
                <a:solidFill>
                  <a:schemeClr val="tx1"/>
                </a:solidFill>
                <a:sym typeface="Wingdings" panose="05000000000000000000" pitchFamily="2" charset="2"/>
              </a:rPr>
              <a:t>Huge set of data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DCE8D23-940E-DC4B-F0B9-E43399CF724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010399" y="4665132"/>
            <a:ext cx="668868" cy="105417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455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C7FC8F4-6562-9607-7EF1-4134DEC785E9}"/>
              </a:ext>
            </a:extLst>
          </p:cNvPr>
          <p:cNvSpPr/>
          <p:nvPr/>
        </p:nvSpPr>
        <p:spPr>
          <a:xfrm>
            <a:off x="3505200" y="91440"/>
            <a:ext cx="5181600" cy="374904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 of 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7D16A-CC57-90A0-FCB6-7473B73B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r="766"/>
          <a:stretch/>
        </p:blipFill>
        <p:spPr>
          <a:xfrm>
            <a:off x="270934" y="758256"/>
            <a:ext cx="5947512" cy="4804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E2E6E-B8A8-E021-D611-2C609447F0F5}"/>
              </a:ext>
            </a:extLst>
          </p:cNvPr>
          <p:cNvSpPr/>
          <p:nvPr/>
        </p:nvSpPr>
        <p:spPr>
          <a:xfrm>
            <a:off x="1918716" y="5669976"/>
            <a:ext cx="3172968" cy="429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loss of Training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4DD7C4-A4B9-B214-3B43-D8653A2E4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44" y="922866"/>
            <a:ext cx="5813778" cy="436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7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628C4ABB-FBE7-AA05-3616-954D2424A69C}"/>
              </a:ext>
            </a:extLst>
          </p:cNvPr>
          <p:cNvSpPr/>
          <p:nvPr/>
        </p:nvSpPr>
        <p:spPr>
          <a:xfrm>
            <a:off x="2667000" y="72475"/>
            <a:ext cx="6858000" cy="49377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Chosen predictions vs back-mapped labels on tICs space in CNN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76BE5-6B91-992D-378C-113EA4EE1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r="6810"/>
          <a:stretch/>
        </p:blipFill>
        <p:spPr>
          <a:xfrm>
            <a:off x="0" y="1185332"/>
            <a:ext cx="6273799" cy="49873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87AF5B-0CEC-6E71-E42E-35B60E5F0C8F}"/>
              </a:ext>
            </a:extLst>
          </p:cNvPr>
          <p:cNvGrpSpPr/>
          <p:nvPr/>
        </p:nvGrpSpPr>
        <p:grpSpPr>
          <a:xfrm>
            <a:off x="3987800" y="4512735"/>
            <a:ext cx="1794933" cy="948266"/>
            <a:chOff x="6942667" y="2311400"/>
            <a:chExt cx="2582333" cy="13123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AFAC48-761C-E0D8-5E9D-2011DCF618A6}"/>
                </a:ext>
              </a:extLst>
            </p:cNvPr>
            <p:cNvSpPr/>
            <p:nvPr/>
          </p:nvSpPr>
          <p:spPr>
            <a:xfrm>
              <a:off x="6942667" y="2311400"/>
              <a:ext cx="2582333" cy="1312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Back-mapped labels</a:t>
              </a:r>
            </a:p>
            <a:p>
              <a:pPr algn="ctr"/>
              <a:endParaRPr lang="en-IN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A1DCD0C-034D-AE3D-E37D-0A765F022480}"/>
                </a:ext>
              </a:extLst>
            </p:cNvPr>
            <p:cNvSpPr/>
            <p:nvPr/>
          </p:nvSpPr>
          <p:spPr>
            <a:xfrm>
              <a:off x="7078134" y="2624667"/>
              <a:ext cx="143933" cy="14393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5DDA2B7-BD8F-7DA4-B8C4-AE5F9B34F74C}"/>
                </a:ext>
              </a:extLst>
            </p:cNvPr>
            <p:cNvSpPr/>
            <p:nvPr/>
          </p:nvSpPr>
          <p:spPr>
            <a:xfrm>
              <a:off x="7078133" y="3191934"/>
              <a:ext cx="143933" cy="143933"/>
            </a:xfrm>
            <a:prstGeom prst="ellipse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A7197-2D35-65BC-1D95-FF7FC81FD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" t="9049" r="6883" b="5457"/>
          <a:stretch/>
        </p:blipFill>
        <p:spPr>
          <a:xfrm>
            <a:off x="6588092" y="1185332"/>
            <a:ext cx="5603908" cy="44793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C52989-40D0-CBBE-A9CB-149B47833E75}"/>
              </a:ext>
            </a:extLst>
          </p:cNvPr>
          <p:cNvSpPr/>
          <p:nvPr/>
        </p:nvSpPr>
        <p:spPr>
          <a:xfrm>
            <a:off x="8936567" y="5672668"/>
            <a:ext cx="138074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tIC1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FE006A-21A9-0172-9B1C-BBFF500077FB}"/>
              </a:ext>
            </a:extLst>
          </p:cNvPr>
          <p:cNvSpPr/>
          <p:nvPr/>
        </p:nvSpPr>
        <p:spPr>
          <a:xfrm rot="16200000">
            <a:off x="5740573" y="3310688"/>
            <a:ext cx="138074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tIC2</a:t>
            </a:r>
          </a:p>
        </p:txBody>
      </p:sp>
    </p:spTree>
    <p:extLst>
      <p:ext uri="{BB962C8B-B14F-4D97-AF65-F5344CB8AC3E}">
        <p14:creationId xmlns:p14="http://schemas.microsoft.com/office/powerpoint/2010/main" val="49556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177FA8E7-3F7D-666B-2756-CF90E682DC42}"/>
              </a:ext>
            </a:extLst>
          </p:cNvPr>
          <p:cNvSpPr/>
          <p:nvPr/>
        </p:nvSpPr>
        <p:spPr>
          <a:xfrm>
            <a:off x="2667000" y="72475"/>
            <a:ext cx="6858000" cy="49377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BBA98-6D68-D83D-7122-83CC93FEA751}"/>
              </a:ext>
            </a:extLst>
          </p:cNvPr>
          <p:cNvSpPr/>
          <p:nvPr/>
        </p:nvSpPr>
        <p:spPr>
          <a:xfrm>
            <a:off x="101600" y="872067"/>
            <a:ext cx="11938000" cy="59134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Neural Network can be modified with other features and more hidden layers.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good System with a powerful GPU can reduce the time taken for training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try a Transformers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51668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1285FB-D45F-ADD4-234D-A76ABF94D164}"/>
              </a:ext>
            </a:extLst>
          </p:cNvPr>
          <p:cNvSpPr/>
          <p:nvPr/>
        </p:nvSpPr>
        <p:spPr>
          <a:xfrm>
            <a:off x="2969531" y="2213802"/>
            <a:ext cx="6584293" cy="132343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304800" dist="203200" dir="3000000">
              <a:prstClr val="black">
                <a:alpha val="41000"/>
              </a:prstClr>
            </a:innerShdw>
            <a:reflection blurRad="76200" stA="24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  <a:endParaRPr lang="en-US" sz="80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088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E6B7A01-CE45-66C1-BCFC-003F0D7C202E}"/>
              </a:ext>
            </a:extLst>
          </p:cNvPr>
          <p:cNvSpPr/>
          <p:nvPr/>
        </p:nvSpPr>
        <p:spPr>
          <a:xfrm>
            <a:off x="3685879" y="84668"/>
            <a:ext cx="5551253" cy="49794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high-dim to low-dim, and vice versa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363CE44-F1C5-6E39-2B8B-5FD8FDDF5A23}"/>
              </a:ext>
            </a:extLst>
          </p:cNvPr>
          <p:cNvSpPr txBox="1">
            <a:spLocks/>
          </p:cNvSpPr>
          <p:nvPr/>
        </p:nvSpPr>
        <p:spPr>
          <a:xfrm>
            <a:off x="0" y="948265"/>
            <a:ext cx="4872543" cy="4715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As MD simulations are high-dimensional, various dimensionality reduction methods exist, e.g. (tICA, time-lagged independent component analysis)</a:t>
            </a:r>
          </a:p>
          <a:p>
            <a:endParaRPr lang="en-IN" sz="1400" dirty="0"/>
          </a:p>
          <a:p>
            <a:r>
              <a:rPr lang="en-IN" sz="2000" dirty="0"/>
              <a:t>These methods allow for analysis and understanding of the underlying properties of the system</a:t>
            </a:r>
          </a:p>
          <a:p>
            <a:endParaRPr lang="en-IN" sz="1400" dirty="0"/>
          </a:p>
          <a:p>
            <a:r>
              <a:rPr lang="en-IN" sz="2000" dirty="0"/>
              <a:t>But can we go back to the high-dim space?</a:t>
            </a:r>
          </a:p>
          <a:p>
            <a:endParaRPr lang="en-IN" sz="1400" dirty="0"/>
          </a:p>
          <a:p>
            <a:r>
              <a:rPr lang="en-IN" sz="2000" dirty="0"/>
              <a:t>Can we use ML algorithms to recover the lost information to derive the original features from the simulation?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70D27-40FB-5C13-8FEB-B3260D6AF1D0}"/>
              </a:ext>
            </a:extLst>
          </p:cNvPr>
          <p:cNvSpPr/>
          <p:nvPr/>
        </p:nvSpPr>
        <p:spPr>
          <a:xfrm>
            <a:off x="4984755" y="800096"/>
            <a:ext cx="7020977" cy="58504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B75C2-A5AB-0AFC-2CF0-4BA07716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 r="14823"/>
          <a:stretch/>
        </p:blipFill>
        <p:spPr>
          <a:xfrm>
            <a:off x="5247909" y="923922"/>
            <a:ext cx="1425251" cy="11768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5572F0-A45F-7CD3-B397-57D7D92F8181}"/>
              </a:ext>
            </a:extLst>
          </p:cNvPr>
          <p:cNvSpPr/>
          <p:nvPr/>
        </p:nvSpPr>
        <p:spPr>
          <a:xfrm>
            <a:off x="5156198" y="2236249"/>
            <a:ext cx="2226733" cy="5757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Heavy atoms (C, N, O, S)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F186ED9-B53E-1D93-3C07-6EB5CBB93894}"/>
              </a:ext>
            </a:extLst>
          </p:cNvPr>
          <p:cNvSpPr/>
          <p:nvPr/>
        </p:nvSpPr>
        <p:spPr>
          <a:xfrm>
            <a:off x="5156197" y="3177643"/>
            <a:ext cx="2226733" cy="141393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u="sng" dirty="0">
                <a:solidFill>
                  <a:schemeClr val="tx1"/>
                </a:solidFill>
              </a:rPr>
              <a:t>Geometric Featurization</a:t>
            </a:r>
          </a:p>
          <a:p>
            <a:pPr algn="ctr"/>
            <a:endParaRPr lang="en-IN" sz="1600" b="1" dirty="0">
              <a:solidFill>
                <a:schemeClr val="tx1"/>
              </a:solidFill>
            </a:endParaRP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Res1 – Res2 Dis</a:t>
            </a: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Res2 – Res3 Dis</a:t>
            </a: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Res3 – Res1 Dis</a:t>
            </a:r>
          </a:p>
          <a:p>
            <a:pPr algn="ctr"/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8F449165-A16A-EFB3-6C3F-C828C6CEEBFE}"/>
              </a:ext>
            </a:extLst>
          </p:cNvPr>
          <p:cNvSpPr/>
          <p:nvPr/>
        </p:nvSpPr>
        <p:spPr>
          <a:xfrm>
            <a:off x="5210178" y="4957233"/>
            <a:ext cx="2226733" cy="141393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u="sng" dirty="0">
                <a:solidFill>
                  <a:schemeClr val="tx1"/>
                </a:solidFill>
              </a:rPr>
              <a:t>Kinetic Featurization</a:t>
            </a:r>
          </a:p>
          <a:p>
            <a:pPr algn="ctr"/>
            <a:endParaRPr lang="en-IN" sz="1600" b="1" dirty="0">
              <a:solidFill>
                <a:schemeClr val="tx1"/>
              </a:solidFill>
            </a:endParaRP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tic 1</a:t>
            </a: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tic 2</a:t>
            </a: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tic 3</a:t>
            </a:r>
          </a:p>
          <a:p>
            <a:pPr algn="ctr"/>
            <a:endParaRPr lang="en-IN" sz="1600" b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688D16-A15A-5168-C1AC-42C93722B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51" y="4940678"/>
            <a:ext cx="3089341" cy="144704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355EF4-1CB3-6BCF-6999-5542547C9E6B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7436911" y="5664199"/>
            <a:ext cx="73974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68A512-E0CD-DF08-BE62-1A64C00A62D8}"/>
              </a:ext>
            </a:extLst>
          </p:cNvPr>
          <p:cNvCxnSpPr>
            <a:stCxn id="13" idx="3"/>
            <a:endCxn id="9" idx="3"/>
          </p:cNvCxnSpPr>
          <p:nvPr/>
        </p:nvCxnSpPr>
        <p:spPr>
          <a:xfrm flipH="1" flipV="1">
            <a:off x="7382931" y="2524118"/>
            <a:ext cx="3883061" cy="3140081"/>
          </a:xfrm>
          <a:prstGeom prst="bentConnector3">
            <a:avLst>
              <a:gd name="adj1" fmla="val -588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6394030C-A8CC-3FD9-7402-1F6AD497E597}"/>
              </a:ext>
            </a:extLst>
          </p:cNvPr>
          <p:cNvSpPr/>
          <p:nvPr/>
        </p:nvSpPr>
        <p:spPr>
          <a:xfrm>
            <a:off x="8048629" y="3242466"/>
            <a:ext cx="2844800" cy="1284286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</a:rPr>
              <a:t>Multilayer Perceptron</a:t>
            </a:r>
          </a:p>
          <a:p>
            <a:r>
              <a:rPr lang="en-IN" sz="1600" dirty="0">
                <a:solidFill>
                  <a:schemeClr val="tx1"/>
                </a:solidFill>
              </a:rPr>
              <a:t>Convolutional Neural Network</a:t>
            </a:r>
          </a:p>
          <a:p>
            <a:r>
              <a:rPr lang="en-IN" sz="1600" dirty="0">
                <a:solidFill>
                  <a:schemeClr val="tx1"/>
                </a:solidFill>
              </a:rPr>
              <a:t>Generative Adversarial Networks</a:t>
            </a:r>
          </a:p>
          <a:p>
            <a:r>
              <a:rPr lang="en-IN" sz="1600" dirty="0">
                <a:solidFill>
                  <a:schemeClr val="tx1"/>
                </a:solidFill>
              </a:rPr>
              <a:t>Transformer Architecture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BFDD3AC9-798A-F7E6-69F8-8BCA9410783F}"/>
              </a:ext>
            </a:extLst>
          </p:cNvPr>
          <p:cNvSpPr/>
          <p:nvPr/>
        </p:nvSpPr>
        <p:spPr>
          <a:xfrm>
            <a:off x="11025097" y="3210054"/>
            <a:ext cx="185271" cy="134910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1EA4A52-4AAA-C884-0142-24312D98B64A}"/>
              </a:ext>
            </a:extLst>
          </p:cNvPr>
          <p:cNvSpPr/>
          <p:nvPr/>
        </p:nvSpPr>
        <p:spPr>
          <a:xfrm>
            <a:off x="7767091" y="3242466"/>
            <a:ext cx="169326" cy="134910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49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47B7D71-E3AD-3D43-424C-5A4CDB2E1AED}"/>
              </a:ext>
            </a:extLst>
          </p:cNvPr>
          <p:cNvSpPr/>
          <p:nvPr/>
        </p:nvSpPr>
        <p:spPr>
          <a:xfrm>
            <a:off x="4259082" y="88900"/>
            <a:ext cx="3673835" cy="46728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12BAA-E2A3-E5A9-333C-A5D24E001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1" y="781718"/>
            <a:ext cx="3850729" cy="273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5CB868-A82F-495D-3D56-363EFD179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8" t="187" r="36298" b="1121"/>
          <a:stretch/>
        </p:blipFill>
        <p:spPr>
          <a:xfrm>
            <a:off x="9530163" y="88900"/>
            <a:ext cx="2661837" cy="6413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0497C2-68F8-87DE-5706-71943A9CB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8136"/>
            <a:ext cx="5748649" cy="3249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2443AB-0204-69A2-F570-30C830000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82" y="829733"/>
            <a:ext cx="5135281" cy="324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73C723F-880D-A838-EFB7-BA3F9B949395}"/>
              </a:ext>
            </a:extLst>
          </p:cNvPr>
          <p:cNvSpPr/>
          <p:nvPr/>
        </p:nvSpPr>
        <p:spPr>
          <a:xfrm>
            <a:off x="4259082" y="114300"/>
            <a:ext cx="3673835" cy="46728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MNIST DATA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C96A742-82F9-7F5E-B70B-FCD42D73B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0" t="-366" r="30958" b="1044"/>
          <a:stretch/>
        </p:blipFill>
        <p:spPr bwMode="auto">
          <a:xfrm>
            <a:off x="220133" y="694267"/>
            <a:ext cx="4741331" cy="53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EBDB6A-C92C-5CF1-9E81-92357870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70" y="694267"/>
            <a:ext cx="4323773" cy="36410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629E37-8A6A-63BD-5424-6A00AD04B730}"/>
              </a:ext>
            </a:extLst>
          </p:cNvPr>
          <p:cNvSpPr/>
          <p:nvPr/>
        </p:nvSpPr>
        <p:spPr>
          <a:xfrm>
            <a:off x="8466667" y="5003800"/>
            <a:ext cx="2548466" cy="4656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28 x 28 pixels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C6F71-5553-587C-954E-3E86B8003742}"/>
              </a:ext>
            </a:extLst>
          </p:cNvPr>
          <p:cNvSpPr/>
          <p:nvPr/>
        </p:nvSpPr>
        <p:spPr>
          <a:xfrm>
            <a:off x="8352367" y="5557709"/>
            <a:ext cx="2777066" cy="6737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60000 train data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10000 test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346E2-3B62-CD1E-15E6-B6A1915166E4}"/>
              </a:ext>
            </a:extLst>
          </p:cNvPr>
          <p:cNvSpPr/>
          <p:nvPr/>
        </p:nvSpPr>
        <p:spPr>
          <a:xfrm>
            <a:off x="42331" y="6354633"/>
            <a:ext cx="7470650" cy="553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https://www.kaggle.com/datasets/oddrationale/mnist-in-csv</a:t>
            </a:r>
            <a:endParaRPr lang="en-IN" sz="1200" b="1" dirty="0">
              <a:solidFill>
                <a:schemeClr val="tx1"/>
              </a:solidFill>
            </a:endParaRPr>
          </a:p>
          <a:p>
            <a:r>
              <a:rPr lang="en-IN" sz="12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https://www.kaggle.com/code/justuser/mnist-with-pytorch-fully-connected-network/notebook</a:t>
            </a:r>
            <a:endParaRPr lang="en-IN" sz="1200" b="1" dirty="0">
              <a:solidFill>
                <a:schemeClr val="tx1"/>
              </a:solidFill>
            </a:endParaRPr>
          </a:p>
          <a:p>
            <a:endParaRPr lang="en-IN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09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9199DE78-F4BB-ECD8-14DB-A1B9D4FB26B5}"/>
              </a:ext>
            </a:extLst>
          </p:cNvPr>
          <p:cNvSpPr/>
          <p:nvPr/>
        </p:nvSpPr>
        <p:spPr>
          <a:xfrm>
            <a:off x="1286169" y="47246"/>
            <a:ext cx="9619661" cy="440267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of a Machine Learning Model to Classify MNIST Data Using PyTorch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29CE0-24BE-DA27-766A-9C1077FE9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" t="11675" r="8452" b="3299"/>
          <a:stretch/>
        </p:blipFill>
        <p:spPr>
          <a:xfrm>
            <a:off x="152401" y="795868"/>
            <a:ext cx="3369732" cy="297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AE6B80-11A1-F2DF-E0C7-332A7711F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9753" r="8298" b="4321"/>
          <a:stretch/>
        </p:blipFill>
        <p:spPr>
          <a:xfrm>
            <a:off x="152401" y="3759200"/>
            <a:ext cx="3429000" cy="3098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B7BFDD-AFC0-3170-50E8-70781161B424}"/>
              </a:ext>
            </a:extLst>
          </p:cNvPr>
          <p:cNvSpPr/>
          <p:nvPr/>
        </p:nvSpPr>
        <p:spPr>
          <a:xfrm>
            <a:off x="8943170" y="1049891"/>
            <a:ext cx="2292095" cy="5755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Final Accuracy of Training set = 98.80 %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E9D79-118E-412B-2085-7850652D9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33" y="590298"/>
            <a:ext cx="4343400" cy="393452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7708DB-B321-B04B-4409-182E17AA4A74}"/>
              </a:ext>
            </a:extLst>
          </p:cNvPr>
          <p:cNvSpPr/>
          <p:nvPr/>
        </p:nvSpPr>
        <p:spPr>
          <a:xfrm>
            <a:off x="8816201" y="2557559"/>
            <a:ext cx="2735295" cy="7008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 of Classifying test data = 96.60 %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19427-1245-3D8C-3667-5AA978F2D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35" y="4499529"/>
            <a:ext cx="6570133" cy="23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9287BA32-B458-3268-170A-6F8BB575D2C9}"/>
              </a:ext>
            </a:extLst>
          </p:cNvPr>
          <p:cNvSpPr/>
          <p:nvPr/>
        </p:nvSpPr>
        <p:spPr>
          <a:xfrm>
            <a:off x="2849880" y="118872"/>
            <a:ext cx="6492240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Workflow to Predict Atom Coordinates in Simulation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662882-F705-EE34-4A4F-2C3673378DC7}"/>
              </a:ext>
            </a:extLst>
          </p:cNvPr>
          <p:cNvSpPr/>
          <p:nvPr/>
        </p:nvSpPr>
        <p:spPr>
          <a:xfrm>
            <a:off x="283464" y="978408"/>
            <a:ext cx="1719072" cy="822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a Model Peptide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8522B-C55A-896D-BC7D-9F5340F580C0}"/>
              </a:ext>
            </a:extLst>
          </p:cNvPr>
          <p:cNvSpPr/>
          <p:nvPr/>
        </p:nvSpPr>
        <p:spPr>
          <a:xfrm>
            <a:off x="2849880" y="900684"/>
            <a:ext cx="2039112" cy="9784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data extraction from the trajectory files using MDTRAJ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A3F5D-D5BF-F4BC-D9B3-65BBD4D1FDE4}"/>
              </a:ext>
            </a:extLst>
          </p:cNvPr>
          <p:cNvSpPr/>
          <p:nvPr/>
        </p:nvSpPr>
        <p:spPr>
          <a:xfrm>
            <a:off x="6584231" y="702945"/>
            <a:ext cx="1743456" cy="8343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DeepTime performed tICA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CEEF3-6E30-542E-C6D0-BF13E8176493}"/>
              </a:ext>
            </a:extLst>
          </p:cNvPr>
          <p:cNvSpPr/>
          <p:nvPr/>
        </p:nvSpPr>
        <p:spPr>
          <a:xfrm>
            <a:off x="9247632" y="809244"/>
            <a:ext cx="1883664" cy="9784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Neural Network using PyTorch ( MLP, CNN, etc.)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B1DDA7F0-F52D-ABEC-A229-D6B12288B275}"/>
              </a:ext>
            </a:extLst>
          </p:cNvPr>
          <p:cNvSpPr/>
          <p:nvPr/>
        </p:nvSpPr>
        <p:spPr>
          <a:xfrm>
            <a:off x="8613648" y="2322576"/>
            <a:ext cx="2560320" cy="1179576"/>
          </a:xfrm>
          <a:prstGeom prst="can">
            <a:avLst>
              <a:gd name="adj" fmla="val 1532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the Neural Network with the Train Data and Label Data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06D0B0CA-5167-B86A-96CF-79B1410433F0}"/>
              </a:ext>
            </a:extLst>
          </p:cNvPr>
          <p:cNvSpPr/>
          <p:nvPr/>
        </p:nvSpPr>
        <p:spPr>
          <a:xfrm>
            <a:off x="5724144" y="2322576"/>
            <a:ext cx="2139696" cy="1179576"/>
          </a:xfrm>
          <a:prstGeom prst="round2DiagRect">
            <a:avLst>
              <a:gd name="adj1" fmla="val 30645"/>
              <a:gd name="adj2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 the Neural Network with Test Data to evaluate the Prediction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D8BF78-F3E9-8CF9-E1EA-ADA3FC9B5D2F}"/>
              </a:ext>
            </a:extLst>
          </p:cNvPr>
          <p:cNvSpPr/>
          <p:nvPr/>
        </p:nvSpPr>
        <p:spPr>
          <a:xfrm>
            <a:off x="3097318" y="2368296"/>
            <a:ext cx="1842516" cy="10881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Calculated the MSE of the Prediction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500BCA-7F03-16A9-3EA1-E31C8B234694}"/>
              </a:ext>
            </a:extLst>
          </p:cNvPr>
          <p:cNvSpPr/>
          <p:nvPr/>
        </p:nvSpPr>
        <p:spPr>
          <a:xfrm>
            <a:off x="153796" y="2243699"/>
            <a:ext cx="2001690" cy="133732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Transformed five test frame  and predicted frame into PDB file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B68BCB-F007-1372-5F49-A44DB51F3AF5}"/>
              </a:ext>
            </a:extLst>
          </p:cNvPr>
          <p:cNvSpPr/>
          <p:nvPr/>
        </p:nvSpPr>
        <p:spPr>
          <a:xfrm>
            <a:off x="46058" y="3874751"/>
            <a:ext cx="2193883" cy="1337329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psfgen converted into psf/PDB files according to CHARMM format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FA2C7F-825C-8459-E28C-4D3AF5DB842D}"/>
              </a:ext>
            </a:extLst>
          </p:cNvPr>
          <p:cNvSpPr/>
          <p:nvPr/>
        </p:nvSpPr>
        <p:spPr>
          <a:xfrm>
            <a:off x="2528739" y="5248656"/>
            <a:ext cx="2425869" cy="1417320"/>
          </a:xfrm>
          <a:prstGeom prst="roundRect">
            <a:avLst/>
          </a:prstGeom>
          <a:solidFill>
            <a:srgbClr val="FF0066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OpenMM minimization was performed to remove clashes and unphysical interaction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3153A334-2CBB-411D-F62C-1BEAB7952229}"/>
              </a:ext>
            </a:extLst>
          </p:cNvPr>
          <p:cNvSpPr/>
          <p:nvPr/>
        </p:nvSpPr>
        <p:spPr>
          <a:xfrm>
            <a:off x="8714233" y="4129264"/>
            <a:ext cx="2560320" cy="828301"/>
          </a:xfrm>
          <a:prstGeom prst="can">
            <a:avLst>
              <a:gd name="adj" fmla="val 20853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a Custom Loss Function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59FB38E5-BFEC-8FD4-4FA8-4AA9674618E2}"/>
              </a:ext>
            </a:extLst>
          </p:cNvPr>
          <p:cNvSpPr/>
          <p:nvPr/>
        </p:nvSpPr>
        <p:spPr>
          <a:xfrm>
            <a:off x="5507397" y="3953626"/>
            <a:ext cx="2560320" cy="1179576"/>
          </a:xfrm>
          <a:prstGeom prst="can">
            <a:avLst>
              <a:gd name="adj" fmla="val 15323"/>
            </a:avLst>
          </a:prstGeom>
          <a:solidFill>
            <a:srgbClr val="9966FF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the Neural Network with the Train Data and Label Data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48E20D37-63CD-8C58-7990-FA026609465E}"/>
              </a:ext>
            </a:extLst>
          </p:cNvPr>
          <p:cNvSpPr/>
          <p:nvPr/>
        </p:nvSpPr>
        <p:spPr>
          <a:xfrm>
            <a:off x="5792724" y="5559552"/>
            <a:ext cx="2002536" cy="795528"/>
          </a:xfrm>
          <a:prstGeom prst="homePlate">
            <a:avLst/>
          </a:prstGeom>
          <a:solidFill>
            <a:srgbClr val="00FFFF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Interpretation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F66F60-A81E-824E-A024-5CDCE96C9DF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002536" y="1389888"/>
            <a:ext cx="847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478A67-12FA-F322-A527-E9CE95B553F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888992" y="1389888"/>
            <a:ext cx="5004816" cy="932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4B8312-4F49-57A1-5DAD-D38A8F9CDE9A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7455959" y="1537335"/>
            <a:ext cx="2437849" cy="785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84832A-5F73-D6BD-06D8-9341DFF2B731}"/>
              </a:ext>
            </a:extLst>
          </p:cNvPr>
          <p:cNvCxnSpPr>
            <a:stCxn id="6" idx="2"/>
            <a:endCxn id="7" idx="1"/>
          </p:cNvCxnSpPr>
          <p:nvPr/>
        </p:nvCxnSpPr>
        <p:spPr>
          <a:xfrm flipH="1">
            <a:off x="9893808" y="1787652"/>
            <a:ext cx="295656" cy="5349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D0C7EA-D6C5-DC9E-1CD2-FC2013931528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7863840" y="2912364"/>
            <a:ext cx="7498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96E68B-C15F-E8D5-8582-10FF81C492CF}"/>
              </a:ext>
            </a:extLst>
          </p:cNvPr>
          <p:cNvCxnSpPr>
            <a:stCxn id="8" idx="2"/>
            <a:endCxn id="9" idx="3"/>
          </p:cNvCxnSpPr>
          <p:nvPr/>
        </p:nvCxnSpPr>
        <p:spPr>
          <a:xfrm flipH="1">
            <a:off x="4939834" y="2912364"/>
            <a:ext cx="7843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63EB02-5A80-DB63-0D9A-C1A7B03AB3CA}"/>
              </a:ext>
            </a:extLst>
          </p:cNvPr>
          <p:cNvCxnSpPr>
            <a:stCxn id="9" idx="1"/>
            <a:endCxn id="10" idx="3"/>
          </p:cNvCxnSpPr>
          <p:nvPr/>
        </p:nvCxnSpPr>
        <p:spPr>
          <a:xfrm flipH="1">
            <a:off x="2155486" y="2912364"/>
            <a:ext cx="9418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E4B186-03A3-CCBF-8518-E85658399C29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1143000" y="3581028"/>
            <a:ext cx="11641" cy="293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C624D814-1D37-4A3E-3465-0E3F328ABB3B}"/>
              </a:ext>
            </a:extLst>
          </p:cNvPr>
          <p:cNvCxnSpPr>
            <a:stCxn id="11" idx="2"/>
            <a:endCxn id="12" idx="1"/>
          </p:cNvCxnSpPr>
          <p:nvPr/>
        </p:nvCxnSpPr>
        <p:spPr>
          <a:xfrm rot="16200000" flipH="1">
            <a:off x="1463251" y="4891828"/>
            <a:ext cx="745236" cy="138573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2C6ECE-ED25-2F7D-C00A-A714CB67E322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4954608" y="5957316"/>
            <a:ext cx="8381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83EA9E-F0A3-23CB-D307-E0E47585D26A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888992" y="1120140"/>
            <a:ext cx="1695239" cy="269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24774EFB-D2D7-5F22-C8FE-A9389F8C752C}"/>
              </a:ext>
            </a:extLst>
          </p:cNvPr>
          <p:cNvCxnSpPr>
            <a:stCxn id="6" idx="3"/>
            <a:endCxn id="13" idx="4"/>
          </p:cNvCxnSpPr>
          <p:nvPr/>
        </p:nvCxnSpPr>
        <p:spPr>
          <a:xfrm>
            <a:off x="11131296" y="1298448"/>
            <a:ext cx="143257" cy="3244967"/>
          </a:xfrm>
          <a:prstGeom prst="curvedConnector3">
            <a:avLst>
              <a:gd name="adj1" fmla="val 53403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456632D-AF3A-6835-F9C6-36973596CA73}"/>
              </a:ext>
            </a:extLst>
          </p:cNvPr>
          <p:cNvCxnSpPr>
            <a:stCxn id="13" idx="2"/>
            <a:endCxn id="14" idx="4"/>
          </p:cNvCxnSpPr>
          <p:nvPr/>
        </p:nvCxnSpPr>
        <p:spPr>
          <a:xfrm flipH="1" flipV="1">
            <a:off x="8067717" y="4543414"/>
            <a:ext cx="6465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E96219C-95E8-61D6-0C3D-3CC22436057D}"/>
              </a:ext>
            </a:extLst>
          </p:cNvPr>
          <p:cNvCxnSpPr>
            <a:stCxn id="14" idx="1"/>
            <a:endCxn id="8" idx="1"/>
          </p:cNvCxnSpPr>
          <p:nvPr/>
        </p:nvCxnSpPr>
        <p:spPr>
          <a:xfrm flipV="1">
            <a:off x="6787557" y="3502152"/>
            <a:ext cx="6435" cy="451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93E5A4A3-1116-2990-F09E-7A1990E8578E}"/>
              </a:ext>
            </a:extLst>
          </p:cNvPr>
          <p:cNvCxnSpPr>
            <a:stCxn id="4" idx="3"/>
            <a:endCxn id="14" idx="2"/>
          </p:cNvCxnSpPr>
          <p:nvPr/>
        </p:nvCxnSpPr>
        <p:spPr>
          <a:xfrm>
            <a:off x="4888992" y="1389888"/>
            <a:ext cx="618405" cy="31535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B4FA3387-B608-FDAB-BC42-0F0918FB6BFA}"/>
              </a:ext>
            </a:extLst>
          </p:cNvPr>
          <p:cNvCxnSpPr>
            <a:cxnSpLocks/>
            <a:stCxn id="5" idx="2"/>
            <a:endCxn id="14" idx="4"/>
          </p:cNvCxnSpPr>
          <p:nvPr/>
        </p:nvCxnSpPr>
        <p:spPr>
          <a:xfrm rot="16200000" flipH="1">
            <a:off x="6258799" y="2734495"/>
            <a:ext cx="3006079" cy="611758"/>
          </a:xfrm>
          <a:prstGeom prst="curvedConnector4">
            <a:avLst>
              <a:gd name="adj1" fmla="val 22547"/>
              <a:gd name="adj2" fmla="val 15146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1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1F2A777A-852A-BCBD-BDB3-9335E8C91595}"/>
              </a:ext>
            </a:extLst>
          </p:cNvPr>
          <p:cNvSpPr/>
          <p:nvPr/>
        </p:nvSpPr>
        <p:spPr>
          <a:xfrm>
            <a:off x="4498848" y="64008"/>
            <a:ext cx="3666744" cy="466344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Model Peptide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F7A00-6F7E-401F-32CC-5FA49A9B056D}"/>
              </a:ext>
            </a:extLst>
          </p:cNvPr>
          <p:cNvSpPr txBox="1"/>
          <p:nvPr/>
        </p:nvSpPr>
        <p:spPr>
          <a:xfrm>
            <a:off x="895075" y="694661"/>
            <a:ext cx="912571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dirty="0"/>
              <a:t>Pentapeptide (Trp1, Leu2, Ala3, Leu4, Leu5) from </a:t>
            </a:r>
            <a:r>
              <a:rPr lang="en-IN" b="1" dirty="0"/>
              <a:t>mdshare</a:t>
            </a:r>
            <a:r>
              <a:rPr lang="en-IN" dirty="0"/>
              <a:t> was used as model system.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dirty="0"/>
              <a:t>Simulation Time of The Pentapeptide – 500 ns x 25.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IN" dirty="0"/>
              <a:t>Used 500 ns x 5 for training and test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19360-E584-2967-E307-682BC5785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8" t="14475" r="34264" b="9657"/>
          <a:stretch/>
        </p:blipFill>
        <p:spPr>
          <a:xfrm>
            <a:off x="8535589" y="1234909"/>
            <a:ext cx="3210210" cy="4242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15EC42-EDFA-79A5-CCF0-4B3F35C4D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" r="12014" b="12211"/>
          <a:stretch/>
        </p:blipFill>
        <p:spPr>
          <a:xfrm>
            <a:off x="895075" y="2883580"/>
            <a:ext cx="3790046" cy="309084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26E4F2-F9D2-A4A8-3E7C-6C1E3724D28D}"/>
              </a:ext>
            </a:extLst>
          </p:cNvPr>
          <p:cNvSpPr/>
          <p:nvPr/>
        </p:nvSpPr>
        <p:spPr>
          <a:xfrm>
            <a:off x="0" y="6287677"/>
            <a:ext cx="12192000" cy="57465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71218-D097-D748-C2C5-FBCFF015E550}"/>
              </a:ext>
            </a:extLst>
          </p:cNvPr>
          <p:cNvSpPr/>
          <p:nvPr/>
        </p:nvSpPr>
        <p:spPr>
          <a:xfrm>
            <a:off x="49954" y="6426200"/>
            <a:ext cx="6586516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https://markovmodel.github.io/mdshare/pentapeptide/#peptide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187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903D8E86-1968-EB4C-FA59-B4C563A0EBE9}"/>
              </a:ext>
            </a:extLst>
          </p:cNvPr>
          <p:cNvSpPr/>
          <p:nvPr/>
        </p:nvSpPr>
        <p:spPr>
          <a:xfrm>
            <a:off x="4051554" y="64008"/>
            <a:ext cx="4088892" cy="466344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6E3661-353C-F9C8-748A-DDFD586BE85F}"/>
              </a:ext>
            </a:extLst>
          </p:cNvPr>
          <p:cNvSpPr/>
          <p:nvPr/>
        </p:nvSpPr>
        <p:spPr>
          <a:xfrm>
            <a:off x="432816" y="640080"/>
            <a:ext cx="11484864" cy="5742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Used 5 x 500ns Trajectory files to extract the atoms coordinates of the pentapeptide to make label for Neural Network</a:t>
            </a:r>
          </a:p>
          <a:p>
            <a:endParaRPr lang="en-US" sz="4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</a:rPr>
              <a:t>The distances of heavy atoms (all atoms except hydrogen) was extracted and performed tICA to get tICS values as our input data</a:t>
            </a:r>
          </a:p>
          <a:p>
            <a:endParaRPr lang="en-IN" sz="4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</a:rPr>
              <a:t>Using Python’s Scikit learn the input data and label was divided into 60 : 20 : 20 as Train, Validation and Test set</a:t>
            </a:r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29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929</Words>
  <Application>Microsoft Office PowerPoint</Application>
  <PresentationFormat>Widescreen</PresentationFormat>
  <Paragraphs>174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Book Antiqua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SAYAN PATRA</dc:creator>
  <cp:lastModifiedBy>SAYAN PATRA</cp:lastModifiedBy>
  <cp:revision>12</cp:revision>
  <dcterms:created xsi:type="dcterms:W3CDTF">2024-06-26T05:28:02Z</dcterms:created>
  <dcterms:modified xsi:type="dcterms:W3CDTF">2024-08-10T01:55:15Z</dcterms:modified>
</cp:coreProperties>
</file>